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359" r:id="rId5"/>
    <p:sldId id="557" r:id="rId6"/>
    <p:sldId id="558" r:id="rId7"/>
    <p:sldId id="559" r:id="rId8"/>
    <p:sldId id="569" r:id="rId9"/>
    <p:sldId id="570" r:id="rId10"/>
    <p:sldId id="560" r:id="rId11"/>
    <p:sldId id="563" r:id="rId12"/>
    <p:sldId id="561" r:id="rId13"/>
    <p:sldId id="564" r:id="rId14"/>
    <p:sldId id="565" r:id="rId15"/>
    <p:sldId id="566" r:id="rId16"/>
    <p:sldId id="567" r:id="rId17"/>
    <p:sldId id="571" r:id="rId18"/>
    <p:sldId id="572" r:id="rId19"/>
    <p:sldId id="573" r:id="rId20"/>
    <p:sldId id="574" r:id="rId21"/>
    <p:sldId id="575" r:id="rId22"/>
    <p:sldId id="576" r:id="rId23"/>
    <p:sldId id="341" r:id="rId24"/>
    <p:sldId id="342" r:id="rId25"/>
    <p:sldId id="346" r:id="rId26"/>
    <p:sldId id="368" r:id="rId27"/>
    <p:sldId id="367" r:id="rId28"/>
    <p:sldId id="366" r:id="rId29"/>
    <p:sldId id="369" r:id="rId30"/>
    <p:sldId id="370" r:id="rId31"/>
    <p:sldId id="371" r:id="rId32"/>
    <p:sldId id="348" r:id="rId33"/>
    <p:sldId id="372" r:id="rId34"/>
    <p:sldId id="349" r:id="rId35"/>
    <p:sldId id="350" r:id="rId36"/>
    <p:sldId id="352" r:id="rId37"/>
    <p:sldId id="270" r:id="rId38"/>
    <p:sldId id="271" r:id="rId39"/>
    <p:sldId id="345" r:id="rId40"/>
    <p:sldId id="374" r:id="rId41"/>
    <p:sldId id="353" r:id="rId42"/>
    <p:sldId id="354" r:id="rId43"/>
    <p:sldId id="373" r:id="rId44"/>
    <p:sldId id="299" r:id="rId45"/>
    <p:sldId id="302" r:id="rId46"/>
    <p:sldId id="303" r:id="rId47"/>
    <p:sldId id="304" r:id="rId48"/>
    <p:sldId id="305" r:id="rId49"/>
    <p:sldId id="355" r:id="rId50"/>
    <p:sldId id="356" r:id="rId51"/>
    <p:sldId id="357" r:id="rId52"/>
    <p:sldId id="358" r:id="rId53"/>
    <p:sldId id="577" r:id="rId54"/>
    <p:sldId id="360" r:id="rId55"/>
    <p:sldId id="361" r:id="rId56"/>
    <p:sldId id="362" r:id="rId57"/>
    <p:sldId id="364" r:id="rId58"/>
    <p:sldId id="365" r:id="rId5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CD90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3417" autoAdjust="0"/>
  </p:normalViewPr>
  <p:slideViewPr>
    <p:cSldViewPr snapToGrid="0" showGuides="1">
      <p:cViewPr varScale="1">
        <p:scale>
          <a:sx n="71" d="100"/>
          <a:sy n="71" d="100"/>
        </p:scale>
        <p:origin x="19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Blad1!$B$4:$B$15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Blad1!$C$4:$C$15</c:f>
              <c:numCache>
                <c:formatCode>General</c:formatCode>
                <c:ptCount val="12"/>
                <c:pt idx="0">
                  <c:v>2.35</c:v>
                </c:pt>
                <c:pt idx="1">
                  <c:v>2.36</c:v>
                </c:pt>
                <c:pt idx="2">
                  <c:v>2.38</c:v>
                </c:pt>
                <c:pt idx="3">
                  <c:v>2.38</c:v>
                </c:pt>
                <c:pt idx="4">
                  <c:v>2.38</c:v>
                </c:pt>
                <c:pt idx="5">
                  <c:v>2.36</c:v>
                </c:pt>
                <c:pt idx="6">
                  <c:v>2.37</c:v>
                </c:pt>
                <c:pt idx="7">
                  <c:v>2.37</c:v>
                </c:pt>
                <c:pt idx="8">
                  <c:v>2.36</c:v>
                </c:pt>
                <c:pt idx="9">
                  <c:v>2.35</c:v>
                </c:pt>
                <c:pt idx="10">
                  <c:v>2.36</c:v>
                </c:pt>
                <c:pt idx="11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4-4E32-9D9B-F70A6CC5CD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1813208"/>
        <c:axId val="431811896"/>
      </c:barChart>
      <c:catAx>
        <c:axId val="431813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/>
                  <a:t>Jaar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1811896"/>
        <c:crosses val="autoZero"/>
        <c:auto val="1"/>
        <c:lblAlgn val="ctr"/>
        <c:lblOffset val="100"/>
        <c:noMultiLvlLbl val="0"/>
      </c:catAx>
      <c:valAx>
        <c:axId val="43181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/>
                  <a:t>worpindex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36900845727617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1813208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Blad1!$C$2:$C$13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Blad1!$D$2:$D$13</c:f>
              <c:numCache>
                <c:formatCode>_("€"* #,##0.00_);_("€"* \(#,##0.00\);_("€"* "-"??_);_(@_)</c:formatCode>
                <c:ptCount val="12"/>
                <c:pt idx="0">
                  <c:v>34.700000000000003</c:v>
                </c:pt>
                <c:pt idx="1">
                  <c:v>40.770000000000003</c:v>
                </c:pt>
                <c:pt idx="2">
                  <c:v>44.32</c:v>
                </c:pt>
                <c:pt idx="3">
                  <c:v>40.74</c:v>
                </c:pt>
                <c:pt idx="4">
                  <c:v>39.97</c:v>
                </c:pt>
                <c:pt idx="5">
                  <c:v>49.95</c:v>
                </c:pt>
                <c:pt idx="6">
                  <c:v>49.76</c:v>
                </c:pt>
                <c:pt idx="7">
                  <c:v>47.74</c:v>
                </c:pt>
                <c:pt idx="8">
                  <c:v>37.090000000000003</c:v>
                </c:pt>
                <c:pt idx="9">
                  <c:v>47.09</c:v>
                </c:pt>
                <c:pt idx="10">
                  <c:v>55.8</c:v>
                </c:pt>
                <c:pt idx="11">
                  <c:v>41.14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1-45EC-B17D-152A555BA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1192296"/>
        <c:axId val="431185736"/>
      </c:barChart>
      <c:catAx>
        <c:axId val="431192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/>
                  <a:t>Jaren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1185736"/>
        <c:crosses val="autoZero"/>
        <c:auto val="1"/>
        <c:lblAlgn val="ctr"/>
        <c:lblOffset val="100"/>
        <c:noMultiLvlLbl val="0"/>
      </c:catAx>
      <c:valAx>
        <c:axId val="43118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 dirty="0"/>
                  <a:t>Biggenprijs</a:t>
                </a:r>
                <a:r>
                  <a:rPr lang="nl-NL" sz="2000" baseline="0" dirty="0"/>
                  <a:t> in €</a:t>
                </a:r>
                <a:endParaRPr lang="nl-NL" sz="2000" dirty="0"/>
              </a:p>
            </c:rich>
          </c:tx>
          <c:layout>
            <c:manualLayout>
              <c:xMode val="edge"/>
              <c:yMode val="edge"/>
              <c:x val="0"/>
              <c:y val="0.19211550452680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119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voerwinst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Blad1!$A$2:$A$10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Blad1!$C$2:$C$10</c:f>
              <c:numCache>
                <c:formatCode>General</c:formatCode>
                <c:ptCount val="9"/>
                <c:pt idx="0">
                  <c:v>535</c:v>
                </c:pt>
                <c:pt idx="1">
                  <c:v>406</c:v>
                </c:pt>
                <c:pt idx="2">
                  <c:v>651</c:v>
                </c:pt>
                <c:pt idx="3">
                  <c:v>603</c:v>
                </c:pt>
                <c:pt idx="4">
                  <c:v>633</c:v>
                </c:pt>
                <c:pt idx="5">
                  <c:v>400</c:v>
                </c:pt>
                <c:pt idx="6">
                  <c:v>727</c:v>
                </c:pt>
                <c:pt idx="7">
                  <c:v>987</c:v>
                </c:pt>
                <c:pt idx="8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F-48AC-B9AF-0AF3557E8CE0}"/>
            </c:ext>
          </c:extLst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Blad1!$D$2:$D$10</c:f>
              <c:numCache>
                <c:formatCode>General</c:formatCode>
                <c:ptCount val="9"/>
                <c:pt idx="0">
                  <c:v>393</c:v>
                </c:pt>
                <c:pt idx="1">
                  <c:v>261</c:v>
                </c:pt>
                <c:pt idx="2">
                  <c:v>501</c:v>
                </c:pt>
                <c:pt idx="3">
                  <c:v>452</c:v>
                </c:pt>
                <c:pt idx="4">
                  <c:v>479</c:v>
                </c:pt>
                <c:pt idx="5">
                  <c:v>259</c:v>
                </c:pt>
                <c:pt idx="6">
                  <c:v>577</c:v>
                </c:pt>
                <c:pt idx="7">
                  <c:v>834</c:v>
                </c:pt>
                <c:pt idx="8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F-48AC-B9AF-0AF3557E8C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29177904"/>
        <c:axId val="429178232"/>
      </c:barChart>
      <c:lineChart>
        <c:grouping val="standard"/>
        <c:varyColors val="0"/>
        <c:ser>
          <c:idx val="2"/>
          <c:order val="2"/>
          <c:tx>
            <c:strRef>
              <c:f>Blad1!$B$1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Blad1!$B$2:$B$10</c:f>
              <c:numCache>
                <c:formatCode>_("€"* #,##0.00_);_("€"* \(#,##0.00\);_("€"* "-"??_);_(@_)</c:formatCode>
                <c:ptCount val="9"/>
                <c:pt idx="0">
                  <c:v>40.74</c:v>
                </c:pt>
                <c:pt idx="1">
                  <c:v>39.97</c:v>
                </c:pt>
                <c:pt idx="2">
                  <c:v>49.95</c:v>
                </c:pt>
                <c:pt idx="3">
                  <c:v>49.76</c:v>
                </c:pt>
                <c:pt idx="4">
                  <c:v>47.74</c:v>
                </c:pt>
                <c:pt idx="5">
                  <c:v>37.090000000000003</c:v>
                </c:pt>
                <c:pt idx="6">
                  <c:v>47.09</c:v>
                </c:pt>
                <c:pt idx="7">
                  <c:v>55.8</c:v>
                </c:pt>
                <c:pt idx="8">
                  <c:v>41.14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0F-48AC-B9AF-0AF3557E8C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0708872"/>
        <c:axId val="430709856"/>
      </c:lineChart>
      <c:catAx>
        <c:axId val="42917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 dirty="0"/>
                  <a:t>Jaren</a:t>
                </a:r>
              </a:p>
            </c:rich>
          </c:tx>
          <c:layout>
            <c:manualLayout>
              <c:xMode val="edge"/>
              <c:yMode val="edge"/>
              <c:x val="0.44595328932912248"/>
              <c:y val="0.933176702293191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9178232"/>
        <c:crosses val="autoZero"/>
        <c:auto val="1"/>
        <c:lblAlgn val="ctr"/>
        <c:lblOffset val="100"/>
        <c:noMultiLvlLbl val="0"/>
      </c:catAx>
      <c:valAx>
        <c:axId val="42917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/>
                  <a:t>Voerwinst en saldo in €</a:t>
                </a:r>
              </a:p>
            </c:rich>
          </c:tx>
          <c:layout>
            <c:manualLayout>
              <c:xMode val="edge"/>
              <c:yMode val="edge"/>
              <c:x val="0"/>
              <c:y val="0.1652938304122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9177904"/>
        <c:crosses val="autoZero"/>
        <c:crossBetween val="between"/>
      </c:valAx>
      <c:valAx>
        <c:axId val="4307098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 dirty="0"/>
                  <a:t>Biggenprijs in €</a:t>
                </a:r>
              </a:p>
            </c:rich>
          </c:tx>
          <c:layout>
            <c:manualLayout>
              <c:xMode val="edge"/>
              <c:yMode val="edge"/>
              <c:x val="0.94970209371862857"/>
              <c:y val="0.22660825346082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0708872"/>
        <c:crosses val="max"/>
        <c:crossBetween val="between"/>
      </c:valAx>
      <c:catAx>
        <c:axId val="430708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709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7E3BE-5F35-4082-89D2-E53E9F681D3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94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Opdracht 7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9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A3D6F-577A-4CD5-88C2-A81273FE2B4C}" type="slidenum">
              <a:rPr lang="nl-NL" altLang="nl-NL" smtClean="0"/>
              <a:pPr>
                <a:spcBef>
                  <a:spcPct val="0"/>
                </a:spcBef>
              </a:pPr>
              <a:t>54</a:t>
            </a:fld>
            <a:endParaRPr lang="nl-NL" altLang="nl-NL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4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Technische resultaten hebben ook invloed op economische resultaten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7E3BE-5F35-4082-89D2-E53E9F681D3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92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4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7E3BE-5F35-4082-89D2-E53E9F681D3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Blauw voerwinst </a:t>
            </a:r>
          </a:p>
          <a:p>
            <a:r>
              <a:rPr lang="nl-NL" dirty="0"/>
              <a:t>Rood  overige toegerekende kosten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3B93E-2B4B-4637-857E-7A5B0A50163C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85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555E7A-89BB-43E1-A7A9-622F5D8B2B62}" type="slidenum">
              <a:rPr lang="nl-NL" altLang="nl-NL" smtClean="0"/>
              <a:pPr>
                <a:spcBef>
                  <a:spcPct val="0"/>
                </a:spcBef>
              </a:pPr>
              <a:t>34</a:t>
            </a:fld>
            <a:endParaRPr lang="nl-NL" altLang="nl-NL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Let op het verschil tussen kosten en opbrengsten. Voer en kunstmest heb je uiteindelijk nodig dus is een kostenpost. 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Bij opbrengsten alleen wat je produceert en uiteindelijk ook voor betaald krijgt. </a:t>
            </a:r>
          </a:p>
        </p:txBody>
      </p:sp>
    </p:spTree>
    <p:extLst>
      <p:ext uri="{BB962C8B-B14F-4D97-AF65-F5344CB8AC3E}">
        <p14:creationId xmlns:p14="http://schemas.microsoft.com/office/powerpoint/2010/main" val="310011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 opbrengsten, dus niet alles meetellen.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0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CD97E-E242-4DDA-9CB4-42372982957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80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= </a:t>
            </a:r>
            <a:r>
              <a:rPr lang="nl-NL" b="1" dirty="0"/>
              <a:t>91.655</a:t>
            </a:r>
            <a:r>
              <a:rPr lang="nl-NL" dirty="0"/>
              <a:t>saldo bedrijf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0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5004932"/>
            <a:ext cx="6507000" cy="481473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3375" spc="-68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29-3-2022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296871"/>
            <a:ext cx="6379369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tx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tx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tx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tx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tx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296871"/>
            <a:ext cx="8586788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accent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2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7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7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7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4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6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1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4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34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10364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22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4721309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8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8" y="296871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29-3-2022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29-3-2022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29-3-2022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29-3-2022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45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1752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1500" lvl="0" indent="-121500">
                <a:buFont typeface="Arial" panose="020B0604020202020204" pitchFamily="34" charset="0"/>
                <a:buChar char="•"/>
              </a:pPr>
              <a:r>
                <a:rPr lang="nl-NL" sz="1013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013" noProof="0" dirty="0"/>
                <a:t> niveau</a:t>
              </a:r>
            </a:p>
            <a:p>
              <a:pPr marL="282235" lvl="1" indent="-160735">
                <a:buFont typeface="Arial" panose="020B0604020202020204" pitchFamily="34" charset="0"/>
                <a:buChar char="-"/>
              </a:pPr>
              <a:r>
                <a:rPr lang="nl-NL" sz="1013" noProof="0" dirty="0"/>
                <a:t>Tweede niveau</a:t>
              </a:r>
            </a:p>
            <a:p>
              <a:pPr marL="364500" lvl="2" indent="-121500">
                <a:buFont typeface="Arial" panose="020B0604020202020204" pitchFamily="34" charset="0"/>
                <a:buChar char="-"/>
              </a:pPr>
              <a:r>
                <a:rPr lang="nl-NL" sz="1013" noProof="0" dirty="0"/>
                <a:t>Derde niveau</a:t>
              </a:r>
            </a:p>
            <a:p>
              <a:pPr marL="0" lvl="3"/>
              <a:r>
                <a:rPr lang="nl-NL" sz="1013" b="1" noProof="0" dirty="0"/>
                <a:t>Vierde niveau</a:t>
              </a:r>
            </a:p>
            <a:p>
              <a:pPr marL="0" lvl="4"/>
              <a:r>
                <a:rPr lang="nl-NL" sz="1013" noProof="0" dirty="0"/>
                <a:t>Vijfde niveau</a:t>
              </a:r>
            </a:p>
            <a:p>
              <a:pPr marL="243000" lvl="5" indent="-243000">
                <a:buFont typeface="+mj-lt"/>
                <a:buAutoNum type="arabicPeriod"/>
              </a:pPr>
              <a:r>
                <a:rPr lang="nl-NL" sz="1013" noProof="0" dirty="0"/>
                <a:t>Zesde niveau</a:t>
              </a:r>
            </a:p>
            <a:p>
              <a:pPr marL="486000" lvl="6" indent="-243000">
                <a:buFont typeface="+mj-lt"/>
                <a:buAutoNum type="alphaLcPeriod"/>
              </a:pPr>
              <a:r>
                <a:rPr lang="nl-NL" sz="1013" noProof="0" dirty="0"/>
                <a:t>Zevende niveau - Subtitel</a:t>
              </a:r>
            </a:p>
            <a:p>
              <a:pPr marL="0" lvl="7">
                <a:spcAft>
                  <a:spcPts val="675"/>
                </a:spcAft>
              </a:pPr>
              <a:r>
                <a:rPr lang="nl-NL" sz="1688" noProof="0" dirty="0"/>
                <a:t>Achtste niveau - Subtitel</a:t>
              </a:r>
            </a:p>
            <a:p>
              <a:pPr marL="0" lvl="8"/>
              <a:r>
                <a:rPr lang="nl-NL" sz="1013" noProof="0" dirty="0"/>
                <a:t>Negende Niveau</a:t>
              </a:r>
            </a:p>
            <a:p>
              <a:endParaRPr lang="nl-NL" sz="1013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7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6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6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r>
                  <a: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6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endParaRPr lang="nl-NL" sz="45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338"/>
                    </a:spcBef>
                    <a:spcAft>
                      <a:spcPts val="338"/>
                    </a:spcAft>
                  </a:pPr>
                  <a:endPara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013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11" y="296863"/>
            <a:ext cx="75810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225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72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3375" spc="-68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99264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65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3375" spc="-68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29-3-2022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Clr>
                <a:schemeClr val="accent1"/>
              </a:buClr>
              <a:buFont typeface="+mj-lt"/>
              <a:buAutoNum type="arabicPeriod"/>
              <a:defRPr sz="1688" b="1">
                <a:solidFill>
                  <a:schemeClr val="accent3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8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29-3-2022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30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25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64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Tx/>
        <a:buNone/>
        <a:defRPr sz="1013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+mj-lt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0" indent="-243000" algn="l" defTabSz="51435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486000" indent="-243000" algn="l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013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lang="nl-NL" sz="1688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nl/url?sa=i&amp;rct=j&amp;q=&amp;esrc=s&amp;source=images&amp;cd=&amp;cad=rja&amp;uact=8&amp;ved=0ahUKEwjh852QgZbKAhVELg8KHaGIAWoQjRwIBw&amp;url=http%3A%2F%2Fwww.jumbojetje.nl%2Ftutorials%2Fgouden-bling-bling-euroteken&amp;bvm=bv.110151844,d.ZWU&amp;psig=AFQjCNH9G3r7_SaqzGFbSFgXAMUDc7rU9g&amp;ust=145219790713828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4AA12A28-C83D-4D48-A489-57E7E970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D506EF4C-47F1-42A4-901E-71535973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7F04B2F-7CB4-4EC9-8DAE-E7C3ED683122}" type="datetime1">
              <a:rPr lang="nl-NL" noProof="0" smtClean="0"/>
              <a:pPr>
                <a:spcAft>
                  <a:spcPts val="600"/>
                </a:spcAft>
              </a:pPr>
              <a:t>29-3-2022</a:t>
            </a:fld>
            <a:endParaRPr lang="nl-NL" noProof="0"/>
          </a:p>
        </p:txBody>
      </p:sp>
      <p:sp>
        <p:nvSpPr>
          <p:cNvPr id="35843" name="Ondertitel 2"/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 b="1" dirty="0"/>
              <a:t>OOVV 42</a:t>
            </a:r>
          </a:p>
        </p:txBody>
      </p:sp>
      <p:sp>
        <p:nvSpPr>
          <p:cNvPr id="35842" name="Titel 1"/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>
            <a:normAutofit/>
          </a:bodyPr>
          <a:lstStyle/>
          <a:p>
            <a:r>
              <a:rPr lang="nl-NL" altLang="nl-NL" dirty="0"/>
              <a:t>Keten en product </a:t>
            </a:r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51776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5ADFD4-2C5E-4541-A3F4-1E1EAF39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1. Wat houdt de worpindex in en waardoor wordt deze beïnvloed 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38FB43-6C70-4A69-9515-3C895418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981518"/>
          </a:xfrm>
        </p:spPr>
        <p:txBody>
          <a:bodyPr numCol="1">
            <a:normAutofit fontScale="85000" lnSpcReduction="10000"/>
          </a:bodyPr>
          <a:lstStyle/>
          <a:p>
            <a:pPr marL="0" indent="0">
              <a:buNone/>
            </a:pPr>
            <a:r>
              <a:rPr lang="nl-NL" sz="26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Worpindex = aantal worpen per jaar / gemiddeld aantal zeugen.</a:t>
            </a:r>
          </a:p>
          <a:p>
            <a:pPr marL="0" indent="0">
              <a:buNone/>
            </a:pPr>
            <a:endParaRPr lang="nl-NL" sz="2600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interval spenen tot bronst (eerste inseminatie) - gemiddeld 5 tot 7 dagen</a:t>
            </a:r>
            <a:endParaRPr lang="nl-NL" sz="260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interval eerste inseminatie - laatste inseminatie</a:t>
            </a:r>
            <a:endParaRPr lang="nl-NL" sz="260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verliesdagen per afgevoerde zeug (laatste speendatum zeug tot afvoerdatum zeug) </a:t>
            </a:r>
            <a:endParaRPr lang="nl-NL" sz="260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percentage </a:t>
            </a:r>
            <a:r>
              <a:rPr lang="nl-NL" sz="2600" dirty="0" err="1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herinseminaties</a:t>
            </a:r>
            <a:endParaRPr lang="nl-NL" sz="260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 err="1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afbigpercentage</a:t>
            </a:r>
            <a:r>
              <a:rPr lang="nl-NL" sz="26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 van eerste inseminatie</a:t>
            </a:r>
            <a:endParaRPr lang="nl-NL" sz="260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bedrijfscyclusindex (= 365 / (gemiddelde) cyclusduur); dit kengetal is vergelijkbaar met de bedrijfsworpindex met het grootste verschil dat verliesdagen van afgevoerde zeugen niet zijn meegenomen</a:t>
            </a:r>
            <a:endParaRPr lang="nl-NL" sz="260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7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775EDED-0221-43C0-B6E2-23226964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b="1" dirty="0"/>
              <a:t>2. Wat betekent het grootbrengend vermogen van de zeug en hoe wordt deze berekend. </a:t>
            </a:r>
            <a:br>
              <a:rPr lang="nl-NL" sz="2000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956492-1C32-4328-9EC6-85FBF9829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Zeug in staat is al haar levend geboren biggen groot te brengen tot het spenen. Percentage uitval biggen tot spenen = (aantal levend geboren biggen - aantal gespeende biggen) / aantal levend geboren biggen</a:t>
            </a:r>
            <a:endParaRPr lang="nl-NL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3DEE265-5E0C-45C3-A3A1-40E83B52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b="1" dirty="0"/>
              <a:t>3. Hoe kun je uitval bij biggen voorkomen?</a:t>
            </a:r>
            <a:br>
              <a:rPr lang="nl-NL" sz="2000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3ACBA0-540D-4E95-8B12-8D392583E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nl-NL" sz="2400" dirty="0"/>
              <a:t>Pleegzeugen, </a:t>
            </a:r>
            <a:r>
              <a:rPr lang="nl-NL" sz="2400" dirty="0" err="1"/>
              <a:t>drenchen</a:t>
            </a:r>
            <a:r>
              <a:rPr lang="nl-NL" sz="2400" dirty="0"/>
              <a:t> of alternerend zogen. 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rgbClr val="6CD909"/>
                </a:solidFill>
              </a:rPr>
              <a:t>4. Wanneer heb je de meeste uitval? </a:t>
            </a:r>
          </a:p>
          <a:p>
            <a:pPr marL="0" indent="0">
              <a:buNone/>
            </a:pPr>
            <a:r>
              <a:rPr lang="nl-NL" sz="2400" dirty="0"/>
              <a:t>Grote tomen, pleegzeug die niet voorzichtig is. </a:t>
            </a:r>
          </a:p>
        </p:txBody>
      </p:sp>
    </p:spTree>
    <p:extLst>
      <p:ext uri="{BB962C8B-B14F-4D97-AF65-F5344CB8AC3E}">
        <p14:creationId xmlns:p14="http://schemas.microsoft.com/office/powerpoint/2010/main" val="24244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81FA7A-9D57-4BAE-9D9A-D1737BB8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EE1892-F9DE-40DC-A844-63E43A6B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6CD909"/>
                </a:solidFill>
              </a:rPr>
              <a:t>5. Hoe wordt het uitvalspercentage biggen na spenen berekend?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Percentage uitval biggen na spenen = aantal gestorven gespeende biggen / totaal aantal gespeende biggen.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rgbClr val="6CD909"/>
                </a:solidFill>
              </a:rPr>
              <a:t>6. Waardoor komt uitval na spenen? </a:t>
            </a:r>
          </a:p>
          <a:p>
            <a:pPr marL="0" indent="0">
              <a:buNone/>
            </a:pPr>
            <a:r>
              <a:rPr lang="nl-NL" sz="2400" dirty="0"/>
              <a:t>Voer/huisvesting/omgeving verandering</a:t>
            </a:r>
            <a:r>
              <a:rPr lang="nl-NL" sz="2400" dirty="0">
                <a:sym typeface="Wingdings" panose="05000000000000000000" pitchFamily="2" charset="2"/>
              </a:rPr>
              <a:t> eten niet goed, slechte weerstand en ziekte </a:t>
            </a:r>
          </a:p>
          <a:p>
            <a:pPr marL="0" indent="0">
              <a:buNone/>
            </a:pPr>
            <a:endParaRPr lang="nl-NL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6CD909"/>
                </a:solidFill>
                <a:sym typeface="Wingdings" panose="05000000000000000000" pitchFamily="2" charset="2"/>
              </a:rPr>
              <a:t>7. Hoe ziet de zeugenstapel er bij jouw uit? Wat vind je belangrijk en wanneer ga je vervangen</a:t>
            </a:r>
            <a:endParaRPr lang="nl-NL" sz="2400" b="1" dirty="0">
              <a:solidFill>
                <a:srgbClr val="6CD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379F6A-3851-4CD8-AE4E-BDA3E5A1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Waarop letten bij vergelijken?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7D2808-BE1B-42AA-A62F-963E57FF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sz="2000" dirty="0"/>
              <a:t>Bedrijfsgrootte </a:t>
            </a:r>
          </a:p>
          <a:p>
            <a:pPr>
              <a:buFontTx/>
              <a:buChar char="-"/>
            </a:pPr>
            <a:r>
              <a:rPr lang="nl-NL" sz="2000" dirty="0"/>
              <a:t>Aanwezige genetica </a:t>
            </a:r>
          </a:p>
          <a:p>
            <a:pPr>
              <a:buFontTx/>
              <a:buChar char="-"/>
            </a:pPr>
            <a:r>
              <a:rPr lang="nl-NL" sz="2000" dirty="0"/>
              <a:t>Wekensysteem </a:t>
            </a:r>
          </a:p>
          <a:p>
            <a:pPr>
              <a:buFontTx/>
              <a:buChar char="-"/>
            </a:pPr>
            <a:r>
              <a:rPr lang="nl-NL" sz="2000" dirty="0"/>
              <a:t>Diergezondheid </a:t>
            </a:r>
          </a:p>
          <a:p>
            <a:pPr>
              <a:buFontTx/>
              <a:buChar char="-"/>
            </a:pPr>
            <a:r>
              <a:rPr lang="nl-NL" sz="2000" dirty="0"/>
              <a:t>Voeding </a:t>
            </a:r>
          </a:p>
        </p:txBody>
      </p:sp>
    </p:spTree>
    <p:extLst>
      <p:ext uri="{BB962C8B-B14F-4D97-AF65-F5344CB8AC3E}">
        <p14:creationId xmlns:p14="http://schemas.microsoft.com/office/powerpoint/2010/main" val="25620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825E7-B251-4983-BE0D-84BD92BD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Vervangingspercentage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C053FB-3E8A-404D-B14A-360A7712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40/45% vv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Uitval </a:t>
            </a:r>
            <a:r>
              <a:rPr lang="nl-NL" sz="2000" dirty="0" err="1"/>
              <a:t>gelten</a:t>
            </a:r>
            <a:r>
              <a:rPr lang="nl-NL" sz="2000" dirty="0"/>
              <a:t> voordat ze werpen 10/30%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Lage vruchtbaarheid, te lage productie en pootproblemen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2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A2236-EAAE-4A59-8FBA-7A84DAC2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Worpindex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6A7495-44AC-4748-86CB-F2345B1C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Beinvloed door lengte zoogperiode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Daalt als de lengte zoogperiode stijgt</a:t>
            </a:r>
          </a:p>
        </p:txBody>
      </p:sp>
    </p:spTree>
    <p:extLst>
      <p:ext uri="{BB962C8B-B14F-4D97-AF65-F5344CB8AC3E}">
        <p14:creationId xmlns:p14="http://schemas.microsoft.com/office/powerpoint/2010/main" val="9160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66348-7D57-4C02-A908-3BEAE33A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Interval spenen-eerste inseminatie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F1BFB-32B1-4CDC-8533-07B44AC1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Beoordeling vruchtbaarheid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Interval spenen en bronst </a:t>
            </a:r>
            <a:r>
              <a:rPr lang="nl-NL" sz="2400" dirty="0">
                <a:sym typeface="Wingdings" panose="05000000000000000000" pitchFamily="2" charset="2"/>
              </a:rPr>
              <a:t> niet meer dan 10 dagen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ym typeface="Wingdings" panose="05000000000000000000" pitchFamily="2" charset="2"/>
              </a:rPr>
              <a:t>% zeugen die verwerpen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ym typeface="Wingdings" panose="05000000000000000000" pitchFamily="2" charset="2"/>
              </a:rPr>
              <a:t>Verliesdagen per afgevoerde zeug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4214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DF9F5-B879-4F7E-8EC3-C50CE6AD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Kengetallen biggen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E1B5C5-DC67-4910-90E2-688BBA45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Productiegetal per zeug per jaar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Doodgeboren biggen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Geboortegewicht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Speengewicht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Dagelijkse groei </a:t>
            </a:r>
          </a:p>
        </p:txBody>
      </p:sp>
    </p:spTree>
    <p:extLst>
      <p:ext uri="{BB962C8B-B14F-4D97-AF65-F5344CB8AC3E}">
        <p14:creationId xmlns:p14="http://schemas.microsoft.com/office/powerpoint/2010/main" val="330308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D4652-F802-4339-8526-1F11F3C6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Geboortegewicht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1F952-E410-4F0A-B108-016E51B29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sz="2400" dirty="0"/>
              <a:t>Hoog geboortegewicht </a:t>
            </a:r>
            <a:endParaRPr lang="nl-NL" sz="2400" dirty="0">
              <a:sym typeface="Wingdings" panose="05000000000000000000" pitchFamily="2" charset="2"/>
            </a:endParaRPr>
          </a:p>
          <a:p>
            <a:pPr lvl="1"/>
            <a:r>
              <a:rPr lang="nl-NL" sz="2000" dirty="0">
                <a:sym typeface="Wingdings" panose="05000000000000000000" pitchFamily="2" charset="2"/>
              </a:rPr>
              <a:t>Hogere groei per dag </a:t>
            </a:r>
          </a:p>
          <a:p>
            <a:pPr lvl="1"/>
            <a:r>
              <a:rPr lang="nl-NL" sz="2000" dirty="0">
                <a:sym typeface="Wingdings" panose="05000000000000000000" pitchFamily="2" charset="2"/>
              </a:rPr>
              <a:t>Zwaarder bij spenen en opleg vleesvarkensstal</a:t>
            </a:r>
          </a:p>
          <a:p>
            <a:pPr marL="457200" lvl="1" indent="0">
              <a:buNone/>
            </a:pPr>
            <a:endParaRPr lang="nl-NL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 Soms 5 dagen al leveren </a:t>
            </a:r>
          </a:p>
        </p:txBody>
      </p:sp>
    </p:spTree>
    <p:extLst>
      <p:ext uri="{BB962C8B-B14F-4D97-AF65-F5344CB8AC3E}">
        <p14:creationId xmlns:p14="http://schemas.microsoft.com/office/powerpoint/2010/main" val="239237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24F4A-C6DA-426C-8E43-01FC0FBC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Kengetallen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F42E31-D9D5-4537-99DD-20CD6FED4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sz="1800" dirty="0"/>
              <a:t>Keuzes die je maakt </a:t>
            </a:r>
            <a:r>
              <a:rPr lang="nl-NL" sz="1800" dirty="0">
                <a:sym typeface="Wingdings" panose="05000000000000000000" pitchFamily="2" charset="2"/>
              </a:rPr>
              <a:t> bedrijfsresultaat</a:t>
            </a:r>
          </a:p>
          <a:p>
            <a:pPr marL="0" indent="0">
              <a:buNone/>
            </a:pPr>
            <a:endParaRPr lang="nl-NL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800" dirty="0">
                <a:sym typeface="Wingdings" panose="05000000000000000000" pitchFamily="2" charset="2"/>
              </a:rPr>
              <a:t>Technische resultaten </a:t>
            </a:r>
          </a:p>
          <a:p>
            <a:pPr marL="0" indent="0">
              <a:buNone/>
            </a:pPr>
            <a:r>
              <a:rPr lang="nl-NL" sz="1800" dirty="0">
                <a:sym typeface="Wingdings" panose="05000000000000000000" pitchFamily="2" charset="2"/>
              </a:rPr>
              <a:t>Economisch resultaten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B08DB9-3847-45F2-91E1-53654BA8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5E43DC-1AB3-42A8-9B9F-D76B4B43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8E9F61-6610-4955-8F03-086693EB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387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6" y="321289"/>
            <a:ext cx="7773987" cy="1143000"/>
          </a:xfrm>
        </p:spPr>
        <p:txBody>
          <a:bodyPr/>
          <a:lstStyle/>
          <a:p>
            <a:r>
              <a:rPr lang="nl-NL" altLang="nl-NL" dirty="0"/>
              <a:t>Bedrijfsanalyse in de varkenshouderij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873250" y="1844675"/>
            <a:ext cx="53371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latin typeface="Arial" panose="020B0604020202020204" pitchFamily="34" charset="0"/>
              </a:rPr>
              <a:t>Aantal grootgebrachte biggen per zeug per jaar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1458913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>Aantal gespeende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>biggen per zeug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>per jaar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145891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Aantal gespeende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biggen per worp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659563" y="2565400"/>
            <a:ext cx="1439862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Percentage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uitval biggen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na spenen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6227763" y="3500438"/>
            <a:ext cx="1439862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Bedrijfsworpindex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611188" y="4652963"/>
            <a:ext cx="784225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Levend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geboren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biggen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 worp</a:t>
            </a:r>
          </a:p>
        </p:txBody>
      </p:sp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1692275" y="4437063"/>
            <a:ext cx="969963" cy="649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uitval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tot spenen</a:t>
            </a:r>
          </a:p>
        </p:txBody>
      </p:sp>
      <p:sp>
        <p:nvSpPr>
          <p:cNvPr id="10250" name="Line 17"/>
          <p:cNvSpPr>
            <a:spLocks noChangeShapeType="1"/>
          </p:cNvSpPr>
          <p:nvPr/>
        </p:nvSpPr>
        <p:spPr bwMode="auto">
          <a:xfrm flipH="1">
            <a:off x="1763713" y="2205038"/>
            <a:ext cx="26638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51" name="Line 18"/>
          <p:cNvSpPr>
            <a:spLocks noChangeShapeType="1"/>
          </p:cNvSpPr>
          <p:nvPr/>
        </p:nvSpPr>
        <p:spPr bwMode="auto">
          <a:xfrm>
            <a:off x="4427538" y="2205038"/>
            <a:ext cx="22320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52" name="Line 19"/>
          <p:cNvSpPr>
            <a:spLocks noChangeShapeType="1"/>
          </p:cNvSpPr>
          <p:nvPr/>
        </p:nvSpPr>
        <p:spPr bwMode="auto">
          <a:xfrm>
            <a:off x="1116013" y="32131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53" name="Line 20"/>
          <p:cNvSpPr>
            <a:spLocks noChangeShapeType="1"/>
          </p:cNvSpPr>
          <p:nvPr/>
        </p:nvSpPr>
        <p:spPr bwMode="auto">
          <a:xfrm>
            <a:off x="755650" y="4149725"/>
            <a:ext cx="1444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54" name="Line 21"/>
          <p:cNvSpPr>
            <a:spLocks noChangeShapeType="1"/>
          </p:cNvSpPr>
          <p:nvPr/>
        </p:nvSpPr>
        <p:spPr bwMode="auto">
          <a:xfrm>
            <a:off x="1042988" y="4149725"/>
            <a:ext cx="6492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55" name="Text Box 24"/>
          <p:cNvSpPr txBox="1">
            <a:spLocks noChangeArrowheads="1"/>
          </p:cNvSpPr>
          <p:nvPr/>
        </p:nvSpPr>
        <p:spPr bwMode="auto">
          <a:xfrm>
            <a:off x="3924300" y="4292600"/>
            <a:ext cx="960438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Interval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spenen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eerste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inseminatie</a:t>
            </a:r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5076825" y="4581525"/>
            <a:ext cx="960438" cy="1014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Interval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eerste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inseminatie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laatste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inseminatie</a:t>
            </a:r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>
            <a:off x="6276975" y="4724400"/>
            <a:ext cx="1323975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Verliesdagen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afgevoerde zeug</a:t>
            </a:r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7956550" y="4581525"/>
            <a:ext cx="102711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Lengte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zoogperiode</a:t>
            </a:r>
          </a:p>
        </p:txBody>
      </p:sp>
      <p:sp>
        <p:nvSpPr>
          <p:cNvPr id="10259" name="Line 28"/>
          <p:cNvSpPr>
            <a:spLocks noChangeShapeType="1"/>
          </p:cNvSpPr>
          <p:nvPr/>
        </p:nvSpPr>
        <p:spPr bwMode="auto">
          <a:xfrm flipH="1">
            <a:off x="4643438" y="3789363"/>
            <a:ext cx="15843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0" name="Line 29"/>
          <p:cNvSpPr>
            <a:spLocks noChangeShapeType="1"/>
          </p:cNvSpPr>
          <p:nvPr/>
        </p:nvSpPr>
        <p:spPr bwMode="auto">
          <a:xfrm flipH="1">
            <a:off x="5724525" y="3933825"/>
            <a:ext cx="6477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1" name="Line 30"/>
          <p:cNvSpPr>
            <a:spLocks noChangeShapeType="1"/>
          </p:cNvSpPr>
          <p:nvPr/>
        </p:nvSpPr>
        <p:spPr bwMode="auto">
          <a:xfrm>
            <a:off x="6659563" y="393382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2" name="Line 31"/>
          <p:cNvSpPr>
            <a:spLocks noChangeShapeType="1"/>
          </p:cNvSpPr>
          <p:nvPr/>
        </p:nvSpPr>
        <p:spPr bwMode="auto">
          <a:xfrm>
            <a:off x="7308850" y="4005263"/>
            <a:ext cx="863600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3" name="Text Box 34"/>
          <p:cNvSpPr txBox="1">
            <a:spLocks noChangeArrowheads="1"/>
          </p:cNvSpPr>
          <p:nvPr/>
        </p:nvSpPr>
        <p:spPr bwMode="auto">
          <a:xfrm>
            <a:off x="1116013" y="6021388"/>
            <a:ext cx="969962" cy="649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eerste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worpen</a:t>
            </a:r>
          </a:p>
        </p:txBody>
      </p:sp>
      <p:sp>
        <p:nvSpPr>
          <p:cNvPr id="10264" name="Text Box 35"/>
          <p:cNvSpPr txBox="1">
            <a:spLocks noChangeArrowheads="1"/>
          </p:cNvSpPr>
          <p:nvPr/>
        </p:nvSpPr>
        <p:spPr bwMode="auto">
          <a:xfrm>
            <a:off x="4211638" y="6021388"/>
            <a:ext cx="1298575" cy="649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Afbigpercentage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van eerste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inseminatie</a:t>
            </a:r>
          </a:p>
        </p:txBody>
      </p:sp>
      <p:sp>
        <p:nvSpPr>
          <p:cNvPr id="10265" name="Text Box 36"/>
          <p:cNvSpPr txBox="1">
            <a:spLocks noChangeArrowheads="1"/>
          </p:cNvSpPr>
          <p:nvPr/>
        </p:nvSpPr>
        <p:spPr bwMode="auto">
          <a:xfrm>
            <a:off x="6156325" y="5949950"/>
            <a:ext cx="117951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herinseminatie</a:t>
            </a:r>
          </a:p>
        </p:txBody>
      </p:sp>
      <p:sp>
        <p:nvSpPr>
          <p:cNvPr id="10266" name="Line 37"/>
          <p:cNvSpPr>
            <a:spLocks noChangeShapeType="1"/>
          </p:cNvSpPr>
          <p:nvPr/>
        </p:nvSpPr>
        <p:spPr bwMode="auto">
          <a:xfrm>
            <a:off x="1042988" y="5516563"/>
            <a:ext cx="4333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7" name="Line 38"/>
          <p:cNvSpPr>
            <a:spLocks noChangeShapeType="1"/>
          </p:cNvSpPr>
          <p:nvPr/>
        </p:nvSpPr>
        <p:spPr bwMode="auto">
          <a:xfrm flipH="1">
            <a:off x="5219700" y="5589588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8" name="Line 39"/>
          <p:cNvSpPr>
            <a:spLocks noChangeShapeType="1"/>
          </p:cNvSpPr>
          <p:nvPr/>
        </p:nvSpPr>
        <p:spPr bwMode="auto">
          <a:xfrm>
            <a:off x="5795963" y="5589588"/>
            <a:ext cx="7921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4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39850" y="764704"/>
            <a:ext cx="8486951" cy="916856"/>
          </a:xfrm>
        </p:spPr>
        <p:txBody>
          <a:bodyPr/>
          <a:lstStyle/>
          <a:p>
            <a:r>
              <a:rPr lang="nl-NL" altLang="nl-NL" dirty="0"/>
              <a:t>Kengetallen die van invloed zijn op de biggenopbrengst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139850" y="2090589"/>
            <a:ext cx="9004150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altLang="nl-NL" sz="2400" dirty="0"/>
              <a:t>Grootgebrachte biggen p. zeug p. jaar (samengesteld kengetal)</a:t>
            </a:r>
          </a:p>
          <a:p>
            <a:pPr marL="0" indent="0">
              <a:buNone/>
            </a:pPr>
            <a:endParaRPr lang="nl-NL" altLang="nl-NL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altLang="nl-NL" sz="2000" dirty="0"/>
              <a:t>Levend geboren biggen p. worp (enkelvoudig kengetal)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altLang="nl-NL" sz="2000" dirty="0"/>
              <a:t>Uitval tot spenen (enkelvoudig kengetal)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altLang="nl-NL" sz="2000" dirty="0"/>
              <a:t>Gespeende biggen p. worp (samengesteld kengetal)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altLang="nl-NL" sz="2000" dirty="0"/>
              <a:t>Uitval na spenen (enkelvoudig kengetal)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altLang="nl-NL" sz="2000" dirty="0"/>
              <a:t>Bedrijfsworpindex (samengesteld kengetal)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altLang="nl-N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2400" dirty="0"/>
              <a:t>Opbrengstprijs p. big</a:t>
            </a:r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B5325-2E0A-4ED0-86F5-BDC68C93BA88}" type="slidenum">
              <a:rPr lang="en-US" altLang="nl-NL" sz="12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nl-NL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7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15" y="1444732"/>
            <a:ext cx="8712968" cy="648072"/>
          </a:xfrm>
        </p:spPr>
        <p:txBody>
          <a:bodyPr/>
          <a:lstStyle/>
          <a:p>
            <a:pPr algn="l"/>
            <a:r>
              <a:rPr lang="nl-NL" altLang="nl-NL" dirty="0"/>
              <a:t>Ontwikkeling geboren biggen door de jaren heen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107504" y="2564904"/>
          <a:ext cx="8928991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20">
                  <a:extLst>
                    <a:ext uri="{9D8B030D-6E8A-4147-A177-3AD203B41FA5}">
                      <a16:colId xmlns:a16="http://schemas.microsoft.com/office/drawing/2014/main" val="274987523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598557497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981688561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70118814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902507374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44586147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15350952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34358058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109444079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1076423836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960489706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67635180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329675029"/>
                    </a:ext>
                  </a:extLst>
                </a:gridCol>
                <a:gridCol w="992111">
                  <a:extLst>
                    <a:ext uri="{9D8B030D-6E8A-4147-A177-3AD203B41FA5}">
                      <a16:colId xmlns:a16="http://schemas.microsoft.com/office/drawing/2014/main" val="115118430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nl-NL" dirty="0"/>
                        <a:t>Kengetal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JAREN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Verschil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43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91436" marR="91436" marT="45732" marB="45732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7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Levend geb. biggen p. worp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12,6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2,2</a:t>
                      </a:r>
                      <a:r>
                        <a:rPr lang="nl-NL" sz="1200" b="1" baseline="0" dirty="0"/>
                        <a:t> </a:t>
                      </a:r>
                      <a:r>
                        <a:rPr lang="nl-NL" sz="1200" b="1" dirty="0"/>
                        <a:t>big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375599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Dood geb. biggen p. worp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0,3 big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185257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Totaal geb. biggen p. worp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13,6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14,0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14,1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14,3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14,7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14,9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16,1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16,1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2,5 big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17886380"/>
                  </a:ext>
                </a:extLst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107504" y="5049174"/>
            <a:ext cx="26395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1200" dirty="0">
                <a:latin typeface="Arial" panose="020B0604020202020204" pitchFamily="34" charset="0"/>
              </a:rPr>
              <a:t>Bron: Kengetallenspiegel Agrovision</a:t>
            </a:r>
          </a:p>
        </p:txBody>
      </p:sp>
    </p:spTree>
    <p:extLst>
      <p:ext uri="{BB962C8B-B14F-4D97-AF65-F5344CB8AC3E}">
        <p14:creationId xmlns:p14="http://schemas.microsoft.com/office/powerpoint/2010/main" val="277992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Biggen door de jaren heen</a:t>
            </a:r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/>
        </p:nvGraphicFramePr>
        <p:xfrm>
          <a:off x="107504" y="2132856"/>
          <a:ext cx="8928991" cy="303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20">
                  <a:extLst>
                    <a:ext uri="{9D8B030D-6E8A-4147-A177-3AD203B41FA5}">
                      <a16:colId xmlns:a16="http://schemas.microsoft.com/office/drawing/2014/main" val="274987523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598557497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981688561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70118814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902507374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44586147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15350952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34358058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109444079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1076423836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960489706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67635180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329675029"/>
                    </a:ext>
                  </a:extLst>
                </a:gridCol>
                <a:gridCol w="992111">
                  <a:extLst>
                    <a:ext uri="{9D8B030D-6E8A-4147-A177-3AD203B41FA5}">
                      <a16:colId xmlns:a16="http://schemas.microsoft.com/office/drawing/2014/main" val="115118430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nl-NL" dirty="0"/>
                        <a:t>Kengetal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JAREN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Verschil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43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91436" marR="91436" marT="45732" marB="45732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7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Levend geb. biggen p. worp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12,6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13,8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14,8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2,2</a:t>
                      </a:r>
                      <a:r>
                        <a:rPr lang="nl-NL" sz="1200" b="1" baseline="0" dirty="0"/>
                        <a:t> </a:t>
                      </a:r>
                      <a:r>
                        <a:rPr lang="nl-NL" sz="1200" b="1" dirty="0"/>
                        <a:t>big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375599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Sterfte-% tot spenen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13,0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13,3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13,3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13,8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13,9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13,4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13,4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1,6 %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20370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Gespeende</a:t>
                      </a:r>
                      <a:r>
                        <a:rPr lang="nl-NL" sz="1400" baseline="0" dirty="0"/>
                        <a:t> biggen p. worp</a:t>
                      </a:r>
                      <a:endParaRPr lang="nl-NL" sz="1400" dirty="0"/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1,8 big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37902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Sterfte-% na spenen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1,9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0,6 %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413896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Grootgebrachte biggen p. worp*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10,8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1,7 big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4290577910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07504" y="5445224"/>
            <a:ext cx="26395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1200" dirty="0">
                <a:latin typeface="Arial" panose="020B0604020202020204" pitchFamily="34" charset="0"/>
              </a:rPr>
              <a:t>Bron: Kengetallenspiegel Agrovision</a:t>
            </a:r>
          </a:p>
        </p:txBody>
      </p:sp>
    </p:spTree>
    <p:extLst>
      <p:ext uri="{BB962C8B-B14F-4D97-AF65-F5344CB8AC3E}">
        <p14:creationId xmlns:p14="http://schemas.microsoft.com/office/powerpoint/2010/main" val="402511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153" y="332656"/>
            <a:ext cx="8626007" cy="648072"/>
          </a:xfrm>
        </p:spPr>
        <p:txBody>
          <a:bodyPr/>
          <a:lstStyle/>
          <a:p>
            <a:r>
              <a:rPr lang="nl-NL" dirty="0"/>
              <a:t>Vruchtbaarheidscijfers door de jaren heen</a:t>
            </a:r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/>
        </p:nvGraphicFramePr>
        <p:xfrm>
          <a:off x="28600" y="1700808"/>
          <a:ext cx="9089142" cy="380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1873812467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1048065695"/>
                    </a:ext>
                  </a:extLst>
                </a:gridCol>
                <a:gridCol w="667836">
                  <a:extLst>
                    <a:ext uri="{9D8B030D-6E8A-4147-A177-3AD203B41FA5}">
                      <a16:colId xmlns:a16="http://schemas.microsoft.com/office/drawing/2014/main" val="2039081897"/>
                    </a:ext>
                  </a:extLst>
                </a:gridCol>
                <a:gridCol w="1335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51">
                <a:tc rowSpan="2">
                  <a:txBody>
                    <a:bodyPr/>
                    <a:lstStyle/>
                    <a:p>
                      <a:r>
                        <a:rPr lang="nl-NL" sz="1800" dirty="0"/>
                        <a:t>Kengetal</a:t>
                      </a:r>
                    </a:p>
                  </a:txBody>
                  <a:tcPr marL="91433" marR="91433" marT="45721" marB="45721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jaren</a:t>
                      </a:r>
                    </a:p>
                  </a:txBody>
                  <a:tcPr marL="91433" marR="91433" marT="45721" marB="45721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3" marR="91433"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3" marR="91433"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verschil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40"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2010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2011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2012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2013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2014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2015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2016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2017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2018</a:t>
                      </a:r>
                      <a:endParaRPr lang="nl-NL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2010</a:t>
                      </a:r>
                      <a:r>
                        <a:rPr lang="nl-NL" sz="1100" b="1" baseline="0" dirty="0"/>
                        <a:t> → 2018</a:t>
                      </a:r>
                      <a:endParaRPr lang="nl-NL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r>
                        <a:rPr lang="nl-NL" sz="1100" dirty="0"/>
                        <a:t>Gem.</a:t>
                      </a:r>
                      <a:r>
                        <a:rPr lang="nl-NL" sz="1100" baseline="0" dirty="0"/>
                        <a:t> dagen zoogperiode</a:t>
                      </a:r>
                      <a:endParaRPr lang="nl-NL" sz="11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25,3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25,5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25,6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26,0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26,0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26,3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26,6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26,6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27,0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-</a:t>
                      </a:r>
                      <a:r>
                        <a:rPr lang="nl-NL" sz="1100" b="1" baseline="0" dirty="0"/>
                        <a:t> 1,7 dag</a:t>
                      </a:r>
                      <a:endParaRPr lang="nl-NL" sz="1100" b="1" dirty="0"/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r>
                        <a:rPr lang="nl-NL" sz="1100" dirty="0"/>
                        <a:t>Tussenworptijd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149,3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149,2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149,5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150,0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150,2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150,3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150,5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150,6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151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0,7</a:t>
                      </a:r>
                      <a:r>
                        <a:rPr lang="nl-NL" sz="1100" b="1" baseline="0" dirty="0"/>
                        <a:t> </a:t>
                      </a:r>
                      <a:r>
                        <a:rPr lang="nl-NL" sz="1100" b="1" dirty="0"/>
                        <a:t>dag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37">
                <a:tc>
                  <a:txBody>
                    <a:bodyPr/>
                    <a:lstStyle/>
                    <a:p>
                      <a:r>
                        <a:rPr lang="nl-NL" sz="1100" dirty="0"/>
                        <a:t>Interval</a:t>
                      </a:r>
                      <a:r>
                        <a:rPr lang="nl-NL" sz="1100" baseline="0" dirty="0"/>
                        <a:t> spenen – 1</a:t>
                      </a:r>
                      <a:r>
                        <a:rPr lang="nl-NL" sz="1100" baseline="30000" dirty="0"/>
                        <a:t>e</a:t>
                      </a:r>
                      <a:r>
                        <a:rPr lang="nl-NL" sz="1100" baseline="0" dirty="0"/>
                        <a:t> inseminatie</a:t>
                      </a:r>
                      <a:endParaRPr lang="nl-NL" sz="11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5,7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0,1 dag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37">
                <a:tc>
                  <a:txBody>
                    <a:bodyPr/>
                    <a:lstStyle/>
                    <a:p>
                      <a:r>
                        <a:rPr lang="nl-NL" sz="1100" dirty="0"/>
                        <a:t>Interval</a:t>
                      </a:r>
                      <a:r>
                        <a:rPr lang="nl-NL" sz="1100" baseline="0" dirty="0"/>
                        <a:t> eerste – laatste inseminatie</a:t>
                      </a:r>
                      <a:endParaRPr lang="nl-NL" sz="11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3,2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3,1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0,4 dag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37">
                <a:tc>
                  <a:txBody>
                    <a:bodyPr/>
                    <a:lstStyle/>
                    <a:p>
                      <a:r>
                        <a:rPr lang="nl-NL" sz="1100" dirty="0"/>
                        <a:t>Afbigpercentage van 1</a:t>
                      </a:r>
                      <a:r>
                        <a:rPr lang="nl-NL" sz="1100" baseline="30000" dirty="0"/>
                        <a:t>e</a:t>
                      </a:r>
                      <a:r>
                        <a:rPr lang="nl-NL" sz="1100" dirty="0"/>
                        <a:t> insem.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- 1 %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r>
                        <a:rPr lang="nl-NL" sz="1100" dirty="0"/>
                        <a:t>%</a:t>
                      </a:r>
                      <a:r>
                        <a:rPr lang="nl-NL" sz="1100" baseline="0" dirty="0"/>
                        <a:t> herinseminaties</a:t>
                      </a:r>
                      <a:endParaRPr lang="nl-NL" sz="11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0 %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r>
                        <a:rPr lang="nl-NL" sz="1100" dirty="0"/>
                        <a:t>% Uitval zeugen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43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41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43 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42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42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43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43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43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44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1 %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837">
                <a:tc>
                  <a:txBody>
                    <a:bodyPr/>
                    <a:lstStyle/>
                    <a:p>
                      <a:r>
                        <a:rPr lang="nl-NL" sz="1100" dirty="0"/>
                        <a:t>Verliesdagen</a:t>
                      </a:r>
                      <a:r>
                        <a:rPr lang="nl-NL" sz="1100" baseline="0" dirty="0"/>
                        <a:t> uitval zeugen</a:t>
                      </a:r>
                      <a:endParaRPr lang="nl-NL" sz="11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29,8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30,0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29,7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30,2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31,1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30,4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29,6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29,4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31,9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-</a:t>
                      </a:r>
                      <a:r>
                        <a:rPr lang="nl-NL" sz="1100" b="1" baseline="0" dirty="0"/>
                        <a:t> 2,1</a:t>
                      </a:r>
                      <a:r>
                        <a:rPr lang="nl-NL" sz="1100" b="1" dirty="0"/>
                        <a:t> dag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r>
                        <a:rPr lang="nl-NL" sz="1100" dirty="0"/>
                        <a:t>Bedrijfsworpindex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- 0,03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31858" y="5712451"/>
            <a:ext cx="26395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1200" dirty="0">
                <a:latin typeface="Arial" panose="020B0604020202020204" pitchFamily="34" charset="0"/>
              </a:rPr>
              <a:t>Bron: Kengetallenspiegel Agrovision</a:t>
            </a:r>
          </a:p>
        </p:txBody>
      </p:sp>
    </p:spTree>
    <p:extLst>
      <p:ext uri="{BB962C8B-B14F-4D97-AF65-F5344CB8AC3E}">
        <p14:creationId xmlns:p14="http://schemas.microsoft.com/office/powerpoint/2010/main" val="334533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Worpindex door de jaren heen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984068"/>
              </p:ext>
            </p:extLst>
          </p:nvPr>
        </p:nvGraphicFramePr>
        <p:xfrm>
          <a:off x="439916" y="1012932"/>
          <a:ext cx="7223760" cy="511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69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Grootgebrachte biggen door de jaren heen</a:t>
            </a:r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/>
        </p:nvGraphicFramePr>
        <p:xfrm>
          <a:off x="107504" y="2132856"/>
          <a:ext cx="8928991" cy="214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20">
                  <a:extLst>
                    <a:ext uri="{9D8B030D-6E8A-4147-A177-3AD203B41FA5}">
                      <a16:colId xmlns:a16="http://schemas.microsoft.com/office/drawing/2014/main" val="274987523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598557497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981688561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70118814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902507374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44586147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15350952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34358058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109444079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1076423836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960489706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676351802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329675029"/>
                    </a:ext>
                  </a:extLst>
                </a:gridCol>
                <a:gridCol w="992111">
                  <a:extLst>
                    <a:ext uri="{9D8B030D-6E8A-4147-A177-3AD203B41FA5}">
                      <a16:colId xmlns:a16="http://schemas.microsoft.com/office/drawing/2014/main" val="115118430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nl-NL" dirty="0"/>
                        <a:t>Kengetal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JAREN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Verschil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43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91436" marR="91436" marT="45732" marB="45732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7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Grootgebrachte biggen p. worp*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10,8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11,4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11,6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11,7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11,8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12,0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12,1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12,2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12,5</a:t>
                      </a:r>
                    </a:p>
                  </a:txBody>
                  <a:tcPr marL="91436" marR="9143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1,7 big</a:t>
                      </a:r>
                    </a:p>
                  </a:txBody>
                  <a:tcPr marL="91436" marR="91436" marT="45732" marB="45732"/>
                </a:tc>
                <a:extLst>
                  <a:ext uri="{0D108BD9-81ED-4DB2-BD59-A6C34878D82A}">
                    <a16:rowId xmlns:a16="http://schemas.microsoft.com/office/drawing/2014/main" val="429057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Bedrijfsworpindex*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2,35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- 0,03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78311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Grootgebrachte biggen p. zeug</a:t>
                      </a:r>
                      <a:r>
                        <a:rPr lang="nl-NL" sz="1400" baseline="0" dirty="0"/>
                        <a:t> p. jaar</a:t>
                      </a:r>
                      <a:r>
                        <a:rPr lang="nl-NL" sz="1400" dirty="0"/>
                        <a:t>*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25,4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26,2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26,7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27,1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27,6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27,6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28,0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28,4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28,6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28,8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29,5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29,4</a:t>
                      </a:r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4,0 big</a:t>
                      </a:r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val="2317162686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07504" y="4437112"/>
            <a:ext cx="26395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1200" dirty="0">
                <a:latin typeface="Arial" panose="020B0604020202020204" pitchFamily="34" charset="0"/>
              </a:rPr>
              <a:t>Bron: Kengetallenspiegel Agrovision</a:t>
            </a:r>
          </a:p>
        </p:txBody>
      </p:sp>
    </p:spTree>
    <p:extLst>
      <p:ext uri="{BB962C8B-B14F-4D97-AF65-F5344CB8AC3E}">
        <p14:creationId xmlns:p14="http://schemas.microsoft.com/office/powerpoint/2010/main" val="2518099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022" y="103462"/>
            <a:ext cx="7773987" cy="1143000"/>
          </a:xfrm>
        </p:spPr>
        <p:txBody>
          <a:bodyPr/>
          <a:lstStyle/>
          <a:p>
            <a:r>
              <a:rPr lang="nl-NL" altLang="nl-NL" dirty="0"/>
              <a:t>Bedrijfsanalyse in de varkenshouderij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3250" y="1844675"/>
            <a:ext cx="53371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latin typeface="Arial" panose="020B0604020202020204" pitchFamily="34" charset="0"/>
              </a:rPr>
              <a:t>Aantal grootgebrachte biggen per zeug per jaar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1458913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Aantal gespeende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biggen per zeug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 jaar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145891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Aantal gespeende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biggen per worp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6659563" y="2565400"/>
            <a:ext cx="1439862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Percentage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uitval biggen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na spenen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6227763" y="3500438"/>
            <a:ext cx="1439862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Bedrijfsworpindex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611188" y="4652963"/>
            <a:ext cx="784225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Levend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geboren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biggen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 worp</a:t>
            </a: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1692275" y="4437063"/>
            <a:ext cx="969963" cy="649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uitval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tot spenen</a:t>
            </a:r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 flipH="1">
            <a:off x="1763713" y="2205038"/>
            <a:ext cx="26638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15" name="Line 18"/>
          <p:cNvSpPr>
            <a:spLocks noChangeShapeType="1"/>
          </p:cNvSpPr>
          <p:nvPr/>
        </p:nvSpPr>
        <p:spPr bwMode="auto">
          <a:xfrm>
            <a:off x="4427538" y="2205038"/>
            <a:ext cx="22320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16" name="Line 19"/>
          <p:cNvSpPr>
            <a:spLocks noChangeShapeType="1"/>
          </p:cNvSpPr>
          <p:nvPr/>
        </p:nvSpPr>
        <p:spPr bwMode="auto">
          <a:xfrm>
            <a:off x="1116013" y="32131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17" name="Line 20"/>
          <p:cNvSpPr>
            <a:spLocks noChangeShapeType="1"/>
          </p:cNvSpPr>
          <p:nvPr/>
        </p:nvSpPr>
        <p:spPr bwMode="auto">
          <a:xfrm>
            <a:off x="755650" y="4149725"/>
            <a:ext cx="1444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18" name="Line 21"/>
          <p:cNvSpPr>
            <a:spLocks noChangeShapeType="1"/>
          </p:cNvSpPr>
          <p:nvPr/>
        </p:nvSpPr>
        <p:spPr bwMode="auto">
          <a:xfrm>
            <a:off x="1042988" y="4149725"/>
            <a:ext cx="6492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19" name="Text Box 24"/>
          <p:cNvSpPr txBox="1">
            <a:spLocks noChangeArrowheads="1"/>
          </p:cNvSpPr>
          <p:nvPr/>
        </p:nvSpPr>
        <p:spPr bwMode="auto">
          <a:xfrm>
            <a:off x="3924300" y="4292600"/>
            <a:ext cx="960438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Interval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spenen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eerste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inseminatie</a:t>
            </a:r>
          </a:p>
        </p:txBody>
      </p:sp>
      <p:sp>
        <p:nvSpPr>
          <p:cNvPr id="21520" name="Text Box 25"/>
          <p:cNvSpPr txBox="1">
            <a:spLocks noChangeArrowheads="1"/>
          </p:cNvSpPr>
          <p:nvPr/>
        </p:nvSpPr>
        <p:spPr bwMode="auto">
          <a:xfrm>
            <a:off x="5076825" y="4581525"/>
            <a:ext cx="960438" cy="1014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Interval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eerste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inseminatie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laatste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inseminatie</a:t>
            </a:r>
          </a:p>
        </p:txBody>
      </p:sp>
      <p:sp>
        <p:nvSpPr>
          <p:cNvPr id="21521" name="Text Box 26"/>
          <p:cNvSpPr txBox="1">
            <a:spLocks noChangeArrowheads="1"/>
          </p:cNvSpPr>
          <p:nvPr/>
        </p:nvSpPr>
        <p:spPr bwMode="auto">
          <a:xfrm>
            <a:off x="6276975" y="4724400"/>
            <a:ext cx="1323975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Verliesdagen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afgevoerde zeug</a:t>
            </a:r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7956550" y="4581525"/>
            <a:ext cx="102711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Lengte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zoogperiode</a:t>
            </a:r>
          </a:p>
        </p:txBody>
      </p:sp>
      <p:sp>
        <p:nvSpPr>
          <p:cNvPr id="21523" name="Line 28"/>
          <p:cNvSpPr>
            <a:spLocks noChangeShapeType="1"/>
          </p:cNvSpPr>
          <p:nvPr/>
        </p:nvSpPr>
        <p:spPr bwMode="auto">
          <a:xfrm flipH="1">
            <a:off x="4643438" y="3789363"/>
            <a:ext cx="15843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24" name="Line 29"/>
          <p:cNvSpPr>
            <a:spLocks noChangeShapeType="1"/>
          </p:cNvSpPr>
          <p:nvPr/>
        </p:nvSpPr>
        <p:spPr bwMode="auto">
          <a:xfrm flipH="1">
            <a:off x="5724525" y="3933825"/>
            <a:ext cx="6477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25" name="Line 30"/>
          <p:cNvSpPr>
            <a:spLocks noChangeShapeType="1"/>
          </p:cNvSpPr>
          <p:nvPr/>
        </p:nvSpPr>
        <p:spPr bwMode="auto">
          <a:xfrm>
            <a:off x="6659563" y="393382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26" name="Line 31"/>
          <p:cNvSpPr>
            <a:spLocks noChangeShapeType="1"/>
          </p:cNvSpPr>
          <p:nvPr/>
        </p:nvSpPr>
        <p:spPr bwMode="auto">
          <a:xfrm>
            <a:off x="7308850" y="4005263"/>
            <a:ext cx="863600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27" name="Text Box 34"/>
          <p:cNvSpPr txBox="1">
            <a:spLocks noChangeArrowheads="1"/>
          </p:cNvSpPr>
          <p:nvPr/>
        </p:nvSpPr>
        <p:spPr bwMode="auto">
          <a:xfrm>
            <a:off x="1116013" y="6021388"/>
            <a:ext cx="969962" cy="649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eerste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worpen</a:t>
            </a:r>
          </a:p>
        </p:txBody>
      </p:sp>
      <p:sp>
        <p:nvSpPr>
          <p:cNvPr id="21528" name="Text Box 35"/>
          <p:cNvSpPr txBox="1">
            <a:spLocks noChangeArrowheads="1"/>
          </p:cNvSpPr>
          <p:nvPr/>
        </p:nvSpPr>
        <p:spPr bwMode="auto">
          <a:xfrm>
            <a:off x="4211638" y="6021388"/>
            <a:ext cx="1298575" cy="649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Afbigpercentage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van eerste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inseminatie</a:t>
            </a:r>
          </a:p>
        </p:txBody>
      </p:sp>
      <p:sp>
        <p:nvSpPr>
          <p:cNvPr id="21529" name="Text Box 36"/>
          <p:cNvSpPr txBox="1">
            <a:spLocks noChangeArrowheads="1"/>
          </p:cNvSpPr>
          <p:nvPr/>
        </p:nvSpPr>
        <p:spPr bwMode="auto">
          <a:xfrm>
            <a:off x="6156325" y="5949950"/>
            <a:ext cx="117951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Arial" panose="020B0604020202020204" pitchFamily="34" charset="0"/>
              </a:rPr>
              <a:t>herinseminatie</a:t>
            </a: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1042988" y="5516563"/>
            <a:ext cx="4333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 flipH="1">
            <a:off x="5219700" y="5589588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5795963" y="5589588"/>
            <a:ext cx="7921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1420813" y="1844675"/>
            <a:ext cx="6013450" cy="101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6000" b="1" dirty="0">
                <a:latin typeface="Freestyle Script" panose="030804020302050B0404" pitchFamily="66" charset="0"/>
              </a:rPr>
              <a:t>EN NU NAAR DE…….</a:t>
            </a:r>
          </a:p>
        </p:txBody>
      </p:sp>
      <p:pic>
        <p:nvPicPr>
          <p:cNvPr id="68610" name="Picture 2" descr="http://www.jumbojetje.nl/tutorials/wp-content/uploads/2009/10/gouden-euro-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862263"/>
            <a:ext cx="356235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Ontwikkeling opbrengstprijs per big</a:t>
            </a: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584496-5103-44BD-B652-A66856AF8921}" type="slidenum">
              <a:rPr lang="en-US" altLang="nl-NL" sz="12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04215" y="6455657"/>
            <a:ext cx="26395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1200" dirty="0">
                <a:latin typeface="Arial" panose="020B0604020202020204" pitchFamily="34" charset="0"/>
              </a:rPr>
              <a:t>Bron: Kengetallenspiegel Agrovision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179512" y="958537"/>
          <a:ext cx="8640960" cy="536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851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Voerwinst en Saldo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2099" y="1556792"/>
            <a:ext cx="7643192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b="1" dirty="0"/>
              <a:t>Voerwinst</a:t>
            </a:r>
            <a:r>
              <a:rPr lang="nl-NL" sz="2400" dirty="0"/>
              <a:t> = omzet &amp; aanwas – voerkosten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b="1" dirty="0"/>
              <a:t>Saldo</a:t>
            </a:r>
            <a:r>
              <a:rPr lang="nl-NL" sz="2400" dirty="0"/>
              <a:t> = opbrengsten – toegerekende kosten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6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52569-826D-4669-A4C3-77669C26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Kengetallen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D34CB-F48A-4F5D-9D18-4B7F487EB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Vergelijkingen maken </a:t>
            </a:r>
          </a:p>
          <a:p>
            <a:r>
              <a:rPr lang="nl-NL" sz="1800" dirty="0"/>
              <a:t>Diergroep </a:t>
            </a:r>
          </a:p>
          <a:p>
            <a:r>
              <a:rPr lang="nl-NL" sz="1800" dirty="0"/>
              <a:t>Bedrijfsomvang </a:t>
            </a:r>
          </a:p>
          <a:p>
            <a:r>
              <a:rPr lang="nl-NL" sz="1800" dirty="0"/>
              <a:t>Voersysteem </a:t>
            </a:r>
          </a:p>
          <a:p>
            <a:r>
              <a:rPr lang="nl-NL" sz="1800" dirty="0"/>
              <a:t>Bedrijfsvoering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82437-0B4F-4BDE-8955-8679A5C4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2794BF-A55B-4790-847F-AB1C84A1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86DA73-376F-463B-8E5B-D441065C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0379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biggenprijs, voerwinst en saldo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880277"/>
              </p:ext>
            </p:extLst>
          </p:nvPr>
        </p:nvGraphicFramePr>
        <p:xfrm>
          <a:off x="399020" y="1121670"/>
          <a:ext cx="7632848" cy="554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2605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Opbrengsten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tabLst>
                <a:tab pos="712788" algn="l"/>
                <a:tab pos="3859213" algn="l"/>
                <a:tab pos="5919788" algn="l"/>
              </a:tabLst>
              <a:defRPr/>
            </a:pPr>
            <a:r>
              <a:rPr lang="nl-NL" sz="2400" dirty="0"/>
              <a:t>Waarde (geld) verkochte producten (op lopende rekening) → omzet</a:t>
            </a:r>
          </a:p>
          <a:p>
            <a:pPr marL="457200" indent="-457200">
              <a:buFont typeface="+mj-lt"/>
              <a:buAutoNum type="arabicPeriod"/>
              <a:tabLst>
                <a:tab pos="712788" algn="l"/>
                <a:tab pos="3859213" algn="l"/>
                <a:tab pos="5919788" algn="l"/>
              </a:tabLst>
              <a:defRPr/>
            </a:pPr>
            <a:r>
              <a:rPr lang="nl-NL" sz="2400" dirty="0"/>
              <a:t>Vorderingen (nog  €  tegoed van geleverd) en voorraden (varkens in het hok: voer)</a:t>
            </a:r>
          </a:p>
          <a:p>
            <a:pPr marL="457200" indent="-457200">
              <a:buFont typeface="+mj-lt"/>
              <a:buAutoNum type="arabicPeriod"/>
              <a:tabLst>
                <a:tab pos="712788" algn="l"/>
                <a:tab pos="3859213" algn="l"/>
                <a:tab pos="5919788" algn="l"/>
              </a:tabLst>
              <a:defRPr/>
            </a:pPr>
            <a:r>
              <a:rPr lang="nl-NL" sz="2400" dirty="0"/>
              <a:t>Aanwas (verschil waarde eind-beginbalans)</a:t>
            </a:r>
          </a:p>
        </p:txBody>
      </p:sp>
    </p:spTree>
    <p:extLst>
      <p:ext uri="{BB962C8B-B14F-4D97-AF65-F5344CB8AC3E}">
        <p14:creationId xmlns:p14="http://schemas.microsoft.com/office/powerpoint/2010/main" val="2871087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opbrengsten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95936" y="4365104"/>
            <a:ext cx="4243469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Ontvangsten 	= 	€ 270.000</a:t>
            </a:r>
          </a:p>
          <a:p>
            <a:r>
              <a:rPr lang="nl-NL" dirty="0"/>
              <a:t>Aanwas 		= 	€      8.000 +</a:t>
            </a:r>
          </a:p>
          <a:p>
            <a:r>
              <a:rPr lang="nl-NL" dirty="0"/>
              <a:t>Ontvangsten 2 jan=	€      4.000 –</a:t>
            </a:r>
          </a:p>
          <a:p>
            <a:r>
              <a:rPr lang="nl-NL" u="sng" dirty="0"/>
              <a:t>Vorderingen 3 jan	=	€      2.400 +</a:t>
            </a:r>
          </a:p>
          <a:p>
            <a:r>
              <a:rPr lang="nl-NL" dirty="0"/>
              <a:t>Omzet en aanwas=	€ 276.400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707ABA-867A-44B1-80EB-DBD30D15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7" y="700758"/>
            <a:ext cx="6800850" cy="3486150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BFF2E97-3C1D-486E-9A63-7C5AEEB9A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37644"/>
            <a:ext cx="4400970" cy="12351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8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4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nl-NL" sz="2600" u="sng" dirty="0"/>
              <a:t>Toegerekende kosten </a:t>
            </a:r>
            <a:r>
              <a:rPr lang="nl-NL" sz="2600" dirty="0"/>
              <a:t>(= variabele kosten): stopt als de productie stopt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nl-NL" sz="26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600" u="sng" dirty="0"/>
              <a:t>Niet-toegerekende kosten </a:t>
            </a:r>
            <a:r>
              <a:rPr lang="nl-NL" sz="2600" dirty="0"/>
              <a:t>(= vaste kosten): gaan door ook wanneer de productie stopt.</a:t>
            </a:r>
          </a:p>
          <a:p>
            <a:pPr marL="0" indent="0">
              <a:buNone/>
              <a:defRPr/>
            </a:pPr>
            <a:endParaRPr lang="nl-NL" sz="1800" u="sng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4286" t="595" r="14309" b="-595"/>
          <a:stretch/>
        </p:blipFill>
        <p:spPr>
          <a:xfrm>
            <a:off x="1259632" y="4437112"/>
            <a:ext cx="3239344" cy="2267681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2752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8238" y="257175"/>
            <a:ext cx="6192837" cy="485775"/>
          </a:xfrm>
        </p:spPr>
        <p:txBody>
          <a:bodyPr/>
          <a:lstStyle/>
          <a:p>
            <a:pPr algn="l" eaLnBrk="1" hangingPunct="1"/>
            <a:r>
              <a:rPr lang="nl-NL" altLang="nl-NL" sz="2800" dirty="0"/>
              <a:t>Vorderingen en voorraden</a:t>
            </a:r>
            <a:r>
              <a:rPr lang="nl-NL" altLang="nl-NL" sz="3200" dirty="0"/>
              <a:t> </a:t>
            </a:r>
            <a:r>
              <a:rPr lang="nl-NL" altLang="nl-NL" sz="2000" dirty="0"/>
              <a:t>   </a:t>
            </a:r>
            <a:r>
              <a:rPr lang="nl-NL" altLang="nl-NL" sz="3200" u="sng" dirty="0"/>
              <a:t> KOSTEN</a:t>
            </a:r>
            <a:endParaRPr lang="nl-NL" altLang="nl-NL" sz="20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03350" y="1628775"/>
            <a:ext cx="61928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u="sng"/>
              <a:t>Uitgaven</a:t>
            </a:r>
            <a:r>
              <a:rPr lang="nl-NL" altLang="nl-NL" sz="2400"/>
              <a:t> </a:t>
            </a:r>
            <a:r>
              <a:rPr lang="nl-NL" altLang="nl-NL" sz="1800"/>
              <a:t>vanaf bankrekening</a:t>
            </a:r>
            <a:r>
              <a:rPr lang="nl-NL" altLang="nl-NL" sz="2400"/>
              <a:t> :  €  160.000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50800" y="1616075"/>
            <a:ext cx="1322388" cy="733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827088" y="836613"/>
            <a:ext cx="1223962" cy="647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200"/>
              <a:t>1 jan.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042150" y="881063"/>
            <a:ext cx="1223963" cy="647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200"/>
              <a:t>31 dec.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742238" y="1622425"/>
            <a:ext cx="1384300" cy="733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71588" y="2324100"/>
            <a:ext cx="200025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55613" y="2430463"/>
            <a:ext cx="334962" cy="21415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306513" y="3141663"/>
            <a:ext cx="11525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voor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€ 3.000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voorraad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kunstmest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92113" y="4672013"/>
            <a:ext cx="1398587" cy="1277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€ 8.000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nog 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betalen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mengvoer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321050" y="1311275"/>
            <a:ext cx="863600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2020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42875" y="1481138"/>
            <a:ext cx="863600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2019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169275" y="1449388"/>
            <a:ext cx="863600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2021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7599363" y="2324100"/>
            <a:ext cx="4762" cy="1130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6732588" y="2349500"/>
            <a:ext cx="355600" cy="2663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224713" y="3541713"/>
            <a:ext cx="1198562" cy="1049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voor  nog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€ 3.500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kunstmest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588000" y="5013325"/>
            <a:ext cx="1398588" cy="1277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€ 2.000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nog 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betalen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aan brok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362200" y="2743200"/>
            <a:ext cx="2317750" cy="792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Betaald: 2009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Ga je gebruiken: 2010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7826375" y="4497388"/>
            <a:ext cx="1255713" cy="792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Bet.: 2020</a:t>
            </a:r>
            <a:br>
              <a:rPr lang="nl-NL" altLang="nl-NL" sz="1800" dirty="0"/>
            </a:br>
            <a:r>
              <a:rPr lang="nl-NL" altLang="nl-NL" sz="1800" dirty="0"/>
              <a:t>Gebr.: 2021</a:t>
            </a: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1127919" y="5921376"/>
            <a:ext cx="2089150" cy="792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Ga je betalen: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Gebruikt: 2019</a:t>
            </a:r>
          </a:p>
        </p:txBody>
      </p:sp>
      <p:sp>
        <p:nvSpPr>
          <p:cNvPr id="10262" name="Rectangle 23"/>
          <p:cNvSpPr>
            <a:spLocks noChangeArrowheads="1"/>
          </p:cNvSpPr>
          <p:nvPr/>
        </p:nvSpPr>
        <p:spPr bwMode="auto">
          <a:xfrm>
            <a:off x="6872288" y="5945188"/>
            <a:ext cx="2089150" cy="792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Ga je betalen: 2021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Kosten voor: 2020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2020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34563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3F9339-D229-4DBD-9E73-2C2E3B53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30" y="1796527"/>
            <a:ext cx="753876" cy="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2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2267744" y="211156"/>
            <a:ext cx="6645424" cy="648072"/>
          </a:xfrm>
        </p:spPr>
        <p:txBody>
          <a:bodyPr/>
          <a:lstStyle/>
          <a:p>
            <a:r>
              <a:rPr lang="nl-NL" altLang="nl-NL" dirty="0"/>
              <a:t>Wat moet een big opbrengen?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>
          <a:xfrm>
            <a:off x="472547" y="1203833"/>
            <a:ext cx="6635080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Kosten voor voer en 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Gezondheidskosten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Fokkerijkosten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Kosten voor 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Kosten verwarming en elektriciteit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Kosten voor strooisel en overige veekosten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Mestkosten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altLang="nl-NL" sz="1800" dirty="0"/>
          </a:p>
          <a:p>
            <a:pPr>
              <a:buFont typeface="Wingdings" panose="05000000000000000000" pitchFamily="2" charset="2"/>
              <a:buChar char="Ø"/>
            </a:pPr>
            <a:endParaRPr lang="nl-NL" altLang="nl-NL" sz="1800" dirty="0"/>
          </a:p>
          <a:p>
            <a:pPr>
              <a:buFont typeface="Wingdings" panose="05000000000000000000" pitchFamily="2" charset="2"/>
              <a:buChar char="Ø"/>
            </a:pPr>
            <a:endParaRPr lang="nl-NL" altLang="nl-NL" sz="1800" dirty="0"/>
          </a:p>
          <a:p>
            <a:pPr marL="0" indent="0">
              <a:buNone/>
            </a:pPr>
            <a:endParaRPr lang="nl-NL" altLang="nl-NL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Kosten voor telefoon, verzekeringen, lidmaatschappen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Arbeidskosten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Huisvestingskosten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Rente</a:t>
            </a:r>
          </a:p>
          <a:p>
            <a:endParaRPr lang="nl-NL" altLang="nl-NL" dirty="0"/>
          </a:p>
          <a:p>
            <a:endParaRPr lang="nl-NL" altLang="nl-NL" dirty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89542D-8FFE-4C14-A3AD-D0D535B72683}" type="slidenum">
              <a:rPr lang="en-US" altLang="nl-NL" sz="12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32773" name="Rechteraccolade 4"/>
          <p:cNvSpPr>
            <a:spLocks/>
          </p:cNvSpPr>
          <p:nvPr/>
        </p:nvSpPr>
        <p:spPr bwMode="auto">
          <a:xfrm>
            <a:off x="6227763" y="1244972"/>
            <a:ext cx="431800" cy="2472059"/>
          </a:xfrm>
          <a:prstGeom prst="rightBrace">
            <a:avLst>
              <a:gd name="adj1" fmla="val 8335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32774" name="Rechteraccolade 5"/>
          <p:cNvSpPr>
            <a:spLocks/>
          </p:cNvSpPr>
          <p:nvPr/>
        </p:nvSpPr>
        <p:spPr bwMode="auto">
          <a:xfrm>
            <a:off x="6299201" y="4221088"/>
            <a:ext cx="360362" cy="1656184"/>
          </a:xfrm>
          <a:prstGeom prst="rightBrace">
            <a:avLst>
              <a:gd name="adj1" fmla="val 8321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32775" name="Tekstvak 6"/>
          <p:cNvSpPr txBox="1">
            <a:spLocks noChangeArrowheads="1"/>
          </p:cNvSpPr>
          <p:nvPr/>
        </p:nvSpPr>
        <p:spPr bwMode="auto">
          <a:xfrm>
            <a:off x="6767512" y="2127058"/>
            <a:ext cx="1857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Toegerekende kosten</a:t>
            </a:r>
          </a:p>
        </p:txBody>
      </p:sp>
      <p:sp>
        <p:nvSpPr>
          <p:cNvPr id="32776" name="Tekstvak 7"/>
          <p:cNvSpPr txBox="1">
            <a:spLocks noChangeArrowheads="1"/>
          </p:cNvSpPr>
          <p:nvPr/>
        </p:nvSpPr>
        <p:spPr bwMode="auto">
          <a:xfrm>
            <a:off x="6793677" y="4695237"/>
            <a:ext cx="2350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Niet toegerekende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kosten</a:t>
            </a:r>
          </a:p>
        </p:txBody>
      </p:sp>
    </p:spTree>
    <p:extLst>
      <p:ext uri="{BB962C8B-B14F-4D97-AF65-F5344CB8AC3E}">
        <p14:creationId xmlns:p14="http://schemas.microsoft.com/office/powerpoint/2010/main" val="652659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959D3-8273-4CFA-8CB3-4E4D4E05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95ECA-2C17-410F-8502-B269F9A9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Aan begin van het boekjaar 2020 heeft een veehouderijbedrijf: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€6600,- aan vorderingen (geleverde varkens)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€ 100,- aan voorraad zaagsel</a:t>
            </a:r>
          </a:p>
          <a:p>
            <a:pPr marL="400050" lvl="1" indent="0">
              <a:buNone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Gedurende het jaar is er €133.000,- aan opbrengsten geweest.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Aan het einde van het boekjaar 2020 heeft hetzelfde bedrijf: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€4200,- aan vorderingen (geleverde varkens)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€2000,- aan voorraad zaagsel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 zijn de totale opbrengsten?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107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Saldo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4929411"/>
          </a:xfrm>
        </p:spPr>
        <p:txBody>
          <a:bodyPr/>
          <a:lstStyle/>
          <a:p>
            <a:pPr>
              <a:buFontTx/>
              <a:buNone/>
            </a:pPr>
            <a:r>
              <a:rPr lang="nl-NL" altLang="nl-NL" dirty="0"/>
              <a:t>Op verschillende manieren uit te drukken: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2400" dirty="0"/>
              <a:t>per g.a.z. (gemiddeld aanwezige zeug)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2400" dirty="0"/>
              <a:t>per grootgebrachte big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2400" dirty="0"/>
              <a:t>per afgeleverd varken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2400" dirty="0"/>
              <a:t>per g.a.vlv (gemiddeld aanwezig vleesvarken)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2400" dirty="0"/>
              <a:t>per m</a:t>
            </a:r>
            <a:r>
              <a:rPr lang="nl-NL" altLang="nl-NL" sz="2400" baseline="30000" dirty="0"/>
              <a:t>2</a:t>
            </a:r>
            <a:r>
              <a:rPr lang="nl-NL" altLang="nl-NL" sz="24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9915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115616" y="2132856"/>
            <a:ext cx="7346106" cy="11239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/>
              <a:t>Samenvattend: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u="sng" dirty="0"/>
              <a:t>Saldo</a:t>
            </a:r>
            <a:r>
              <a:rPr lang="nl-NL" altLang="nl-NL" sz="2000" dirty="0"/>
              <a:t> = 	opbrengsten   –   toegerekende  kosten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635896" y="3130723"/>
            <a:ext cx="127000" cy="6842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27784" y="3801371"/>
            <a:ext cx="1946275" cy="3905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aantal  x prijs </a:t>
            </a:r>
          </a:p>
        </p:txBody>
      </p:sp>
      <p:sp>
        <p:nvSpPr>
          <p:cNvPr id="10" name="PIJL-OMHOOG 2"/>
          <p:cNvSpPr/>
          <p:nvPr/>
        </p:nvSpPr>
        <p:spPr>
          <a:xfrm>
            <a:off x="3059832" y="4218434"/>
            <a:ext cx="287338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6283176" y="3161689"/>
            <a:ext cx="233040" cy="69935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43078" y="3801370"/>
            <a:ext cx="1946275" cy="3905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aantal  x prijs </a:t>
            </a:r>
          </a:p>
        </p:txBody>
      </p:sp>
      <p:sp>
        <p:nvSpPr>
          <p:cNvPr id="13" name="PIJL-OMHOOG 2"/>
          <p:cNvSpPr/>
          <p:nvPr/>
        </p:nvSpPr>
        <p:spPr>
          <a:xfrm>
            <a:off x="5937957" y="4218434"/>
            <a:ext cx="287338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PIJL-OMHOOG 13"/>
          <p:cNvSpPr/>
          <p:nvPr/>
        </p:nvSpPr>
        <p:spPr>
          <a:xfrm>
            <a:off x="3923928" y="4222835"/>
            <a:ext cx="287338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PIJL-OMHOOG 14"/>
          <p:cNvSpPr/>
          <p:nvPr/>
        </p:nvSpPr>
        <p:spPr>
          <a:xfrm>
            <a:off x="6876256" y="4218434"/>
            <a:ext cx="288925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7812360" y="4797152"/>
            <a:ext cx="936625" cy="4143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>
                <a:solidFill>
                  <a:schemeClr val="tx1"/>
                </a:solidFill>
              </a:rPr>
              <a:t>“Zelf in</a:t>
            </a:r>
          </a:p>
          <a:p>
            <a:pPr algn="ctr">
              <a:defRPr/>
            </a:pPr>
            <a:r>
              <a:rPr lang="nl-NL" sz="1400" dirty="0">
                <a:solidFill>
                  <a:schemeClr val="tx1"/>
                </a:solidFill>
              </a:rPr>
              <a:t>De hand”</a:t>
            </a:r>
          </a:p>
        </p:txBody>
      </p:sp>
      <p:sp>
        <p:nvSpPr>
          <p:cNvPr id="18" name="Rechthoek 17"/>
          <p:cNvSpPr/>
          <p:nvPr/>
        </p:nvSpPr>
        <p:spPr>
          <a:xfrm>
            <a:off x="7813781" y="5373216"/>
            <a:ext cx="936625" cy="4143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>
                <a:solidFill>
                  <a:schemeClr val="tx1"/>
                </a:solidFill>
              </a:rPr>
              <a:t>“Markt”</a:t>
            </a:r>
          </a:p>
        </p:txBody>
      </p:sp>
    </p:spTree>
    <p:extLst>
      <p:ext uri="{BB962C8B-B14F-4D97-AF65-F5344CB8AC3E}">
        <p14:creationId xmlns:p14="http://schemas.microsoft.com/office/powerpoint/2010/main" val="394355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77455-6E4D-424C-A914-4B7CA230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6B066-0CD5-4339-9877-6E33698B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sz="1800" dirty="0"/>
              <a:t>Goede technische resultaten </a:t>
            </a:r>
            <a:r>
              <a:rPr lang="nl-NL" sz="1800" dirty="0">
                <a:sym typeface="Wingdings" panose="05000000000000000000" pitchFamily="2" charset="2"/>
              </a:rPr>
              <a:t> lagere kostprijs </a:t>
            </a:r>
          </a:p>
          <a:p>
            <a:pPr marL="0" indent="0">
              <a:buNone/>
            </a:pPr>
            <a:endParaRPr lang="nl-NL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800" dirty="0">
                <a:sym typeface="Wingdings" panose="05000000000000000000" pitchFamily="2" charset="2"/>
              </a:rPr>
              <a:t>Ook afhankelijk van prijzen </a:t>
            </a:r>
          </a:p>
          <a:p>
            <a:pPr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Goede </a:t>
            </a:r>
            <a:r>
              <a:rPr lang="nl-NL" sz="1800" dirty="0" err="1">
                <a:sym typeface="Wingdings" panose="05000000000000000000" pitchFamily="2" charset="2"/>
              </a:rPr>
              <a:t>vc</a:t>
            </a:r>
            <a:r>
              <a:rPr lang="nl-NL" sz="1800" dirty="0">
                <a:sym typeface="Wingdings" panose="05000000000000000000" pitchFamily="2" charset="2"/>
              </a:rPr>
              <a:t> hangt van voerprijs af </a:t>
            </a:r>
          </a:p>
          <a:p>
            <a:pPr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Lage biggensterfte levert meer op als opbrengstprijs big hoger is</a:t>
            </a:r>
          </a:p>
          <a:p>
            <a:pPr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Slechte tijden is lage kostprijs nodig </a:t>
            </a:r>
            <a:endParaRPr lang="nl-NL" sz="1800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489786-AC68-46A5-8C66-27FCE6A3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0E2B7C-31CF-4236-852B-435D50D8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1375571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D80DA-4178-4F4C-B094-638276E6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09CCBE-8517-4FC6-92B6-8CF12B43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5" y="836712"/>
            <a:ext cx="8003232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Voor een varkenshouderijbedrijf is gegeven: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Alg. bedrijfsgegevens:	360 gem. aanw. zeugen (</a:t>
            </a:r>
            <a:r>
              <a:rPr lang="nl-N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g.a.z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.);  7200 biggen verkocht</a:t>
            </a:r>
          </a:p>
          <a:p>
            <a:pPr marL="0" indent="0">
              <a:buNone/>
              <a:tabLst>
                <a:tab pos="990600" algn="l"/>
              </a:tabLst>
            </a:pPr>
            <a:r>
              <a:rPr lang="nl-N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Begin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balans:	Vordering	€ 17.000  aan biggen</a:t>
            </a:r>
          </a:p>
          <a:p>
            <a:pPr marL="0" indent="0">
              <a:buNone/>
              <a:tabLst>
                <a:tab pos="990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€   2.000 aan verkochte </a:t>
            </a:r>
            <a:r>
              <a:rPr lang="nl-N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zeugen+beren</a:t>
            </a: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990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Voorraden:€   9.300  aan mengvoer</a:t>
            </a:r>
          </a:p>
          <a:p>
            <a:pPr marL="0" indent="0">
              <a:buNone/>
              <a:tabLst>
                <a:tab pos="990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Aanwezig:	351 zeugen (à  € 330,-) + 3 beren (à €  600,-)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Ontvangsten </a:t>
            </a:r>
            <a:r>
              <a:rPr lang="nl-N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boekjaar:	€  360.000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Uitgaven in boekjaar:	€ 200.000</a:t>
            </a:r>
            <a:r>
              <a:rPr lang="nl-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990600" algn="l"/>
              </a:tabLst>
            </a:pPr>
            <a:r>
              <a:rPr lang="nl-N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Eind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balans:	Vordering	€  4.000  aan verkocht biggen</a:t>
            </a:r>
          </a:p>
          <a:p>
            <a:pPr marL="0" indent="0">
              <a:buNone/>
              <a:tabLst>
                <a:tab pos="990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€  1.200   aan verkochte </a:t>
            </a:r>
            <a:r>
              <a:rPr lang="nl-N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zeugen+beren</a:t>
            </a: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990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Voorraden:€   2.400  aan mengvoer</a:t>
            </a:r>
          </a:p>
          <a:p>
            <a:pPr marL="0" indent="0">
              <a:buNone/>
              <a:tabLst>
                <a:tab pos="990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Aanwezig:	363 zeugen (à  € 330,-) + 2 beren (à €  600,-)</a:t>
            </a:r>
          </a:p>
          <a:p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Bereken voor dit bedrijf:</a:t>
            </a: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eriod"/>
              <a:tabLst>
                <a:tab pos="228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post aanwas</a:t>
            </a:r>
          </a:p>
          <a:p>
            <a:pPr marL="342900" lvl="0" indent="-342900">
              <a:buFont typeface="+mj-lt"/>
              <a:buAutoNum type="alphaLcPeriod"/>
              <a:tabLst>
                <a:tab pos="228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totale opbrengsten (incl. aanwas)</a:t>
            </a:r>
          </a:p>
          <a:p>
            <a:pPr marL="342900" lvl="0" indent="-342900">
              <a:buFont typeface="+mj-lt"/>
              <a:buAutoNum type="alphaLcPeriod"/>
              <a:tabLst>
                <a:tab pos="228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totale toegerekende kosten</a:t>
            </a:r>
          </a:p>
          <a:p>
            <a:pPr marL="342900" lvl="0" indent="-342900">
              <a:buFont typeface="+mj-lt"/>
              <a:buAutoNum type="alphaLcPeriod"/>
              <a:tabLst>
                <a:tab pos="228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 saldo (totaal bedrijf)</a:t>
            </a:r>
          </a:p>
          <a:p>
            <a:pPr marL="342900" lvl="0" indent="-342900">
              <a:buFont typeface="+mj-lt"/>
              <a:buAutoNum type="alphaLcPeriod"/>
              <a:tabLst>
                <a:tab pos="228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 saldo per </a:t>
            </a:r>
            <a:r>
              <a:rPr lang="nl-N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g.a.z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.; het saldo per afgeleverde big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18BADB-89D5-483C-B55B-87EC9194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149480" cy="371571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6BAF316-03DE-4C04-9667-1CE5FA9CAFC3}"/>
              </a:ext>
            </a:extLst>
          </p:cNvPr>
          <p:cNvSpPr/>
          <p:nvPr/>
        </p:nvSpPr>
        <p:spPr>
          <a:xfrm>
            <a:off x="665354" y="802752"/>
            <a:ext cx="1098334" cy="321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494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067BE-7A49-4B27-952C-C5782F85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6563072" cy="648072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AD25C7-4DFC-4977-8BFF-5E47F283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351437"/>
            <a:ext cx="8363272" cy="161704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nl-NL" sz="2400" dirty="0"/>
              <a:t>Post aanwas?</a:t>
            </a:r>
          </a:p>
          <a:p>
            <a:pPr marL="0" indent="0">
              <a:buNone/>
            </a:pPr>
            <a:r>
              <a:rPr lang="nl-NL" sz="2400" dirty="0"/>
              <a:t>= Einde – begin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B01E65-5DE1-4772-BFF7-AE982B1F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6762750" cy="35147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56157CD-1A84-4CFD-973C-D6EE9BD85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495453"/>
            <a:ext cx="4429125" cy="1571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45E8C84-2CD2-41D1-9A34-FEAD8EA12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575" y="4545186"/>
            <a:ext cx="4410075" cy="15430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C0C8406-EF7F-4EBE-8049-5D0436FAE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352" y="5159958"/>
            <a:ext cx="1076325" cy="1419225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EB8E167-6550-4BC6-B736-B71A3B7A14C5}"/>
              </a:ext>
            </a:extLst>
          </p:cNvPr>
          <p:cNvCxnSpPr/>
          <p:nvPr/>
        </p:nvCxnSpPr>
        <p:spPr>
          <a:xfrm>
            <a:off x="2483768" y="2420888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9454870-4E0B-40DE-8779-E52A15B4D62D}"/>
              </a:ext>
            </a:extLst>
          </p:cNvPr>
          <p:cNvCxnSpPr/>
          <p:nvPr/>
        </p:nvCxnSpPr>
        <p:spPr>
          <a:xfrm>
            <a:off x="2387010" y="4221088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C8328B8D-1A7E-40E0-991E-37322BC0B318}"/>
              </a:ext>
            </a:extLst>
          </p:cNvPr>
          <p:cNvSpPr/>
          <p:nvPr/>
        </p:nvSpPr>
        <p:spPr>
          <a:xfrm>
            <a:off x="179512" y="8367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5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9E3CE98-097B-4A34-B91E-7522F865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65095"/>
            <a:ext cx="6705600" cy="21526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C10514-54B7-4F67-9EE6-BA8E81CC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95C4EE-C50C-41F1-A9DD-2BB6039A3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11" y="4377871"/>
            <a:ext cx="8149670" cy="3330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/>
              <a:t>Totale opbrengsten?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br>
              <a:rPr lang="nl-NL" sz="1600" dirty="0"/>
            </a:br>
            <a:r>
              <a:rPr lang="nl-NL" sz="1600" dirty="0"/>
              <a:t>= totaal 295000 opbrengsten verkoop vee </a:t>
            </a:r>
          </a:p>
          <a:p>
            <a:pPr marL="0" indent="0">
              <a:buNone/>
            </a:pPr>
            <a:r>
              <a:rPr lang="nl-NL" sz="1600" dirty="0"/>
              <a:t>+ aanwas = 295.000+4.555 = </a:t>
            </a:r>
          </a:p>
          <a:p>
            <a:pPr marL="0" indent="0">
              <a:buNone/>
            </a:pPr>
            <a:r>
              <a:rPr lang="nl-NL" sz="1600" b="1" dirty="0"/>
              <a:t>				299.555 opbrengsten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9A78E5-98A9-4707-85DE-423E8B79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120" y="146732"/>
            <a:ext cx="6409144" cy="3330949"/>
          </a:xfrm>
          <a:prstGeom prst="rect">
            <a:avLst/>
          </a:prstGeom>
        </p:spPr>
      </p:pic>
      <p:sp>
        <p:nvSpPr>
          <p:cNvPr id="6" name="Pijl: gebogen omhoog 5">
            <a:extLst>
              <a:ext uri="{FF2B5EF4-FFF2-40B4-BE49-F238E27FC236}">
                <a16:creationId xmlns:a16="http://schemas.microsoft.com/office/drawing/2014/main" id="{E07E9CFC-F009-4C2B-A024-CDEE75590E85}"/>
              </a:ext>
            </a:extLst>
          </p:cNvPr>
          <p:cNvSpPr/>
          <p:nvPr/>
        </p:nvSpPr>
        <p:spPr>
          <a:xfrm flipH="1">
            <a:off x="2222376" y="4467286"/>
            <a:ext cx="432048" cy="420588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gebogen omhoog 6">
            <a:extLst>
              <a:ext uri="{FF2B5EF4-FFF2-40B4-BE49-F238E27FC236}">
                <a16:creationId xmlns:a16="http://schemas.microsoft.com/office/drawing/2014/main" id="{DBE3F022-5C2F-4BD8-A32B-78A6B03CC838}"/>
              </a:ext>
            </a:extLst>
          </p:cNvPr>
          <p:cNvSpPr/>
          <p:nvPr/>
        </p:nvSpPr>
        <p:spPr>
          <a:xfrm flipH="1">
            <a:off x="2222376" y="4946948"/>
            <a:ext cx="432048" cy="420588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gebogen omhoog 7">
            <a:extLst>
              <a:ext uri="{FF2B5EF4-FFF2-40B4-BE49-F238E27FC236}">
                <a16:creationId xmlns:a16="http://schemas.microsoft.com/office/drawing/2014/main" id="{8DD3BD3B-A0FF-4278-B92F-5CA09F567DA2}"/>
              </a:ext>
            </a:extLst>
          </p:cNvPr>
          <p:cNvSpPr/>
          <p:nvPr/>
        </p:nvSpPr>
        <p:spPr>
          <a:xfrm flipH="1">
            <a:off x="6948264" y="4467286"/>
            <a:ext cx="432048" cy="420588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C8071E5-8263-4368-BA81-84B0B6946EDD}"/>
              </a:ext>
            </a:extLst>
          </p:cNvPr>
          <p:cNvCxnSpPr/>
          <p:nvPr/>
        </p:nvCxnSpPr>
        <p:spPr>
          <a:xfrm>
            <a:off x="3923928" y="1124744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F368375-80BA-46C0-B743-615ADB188EA2}"/>
              </a:ext>
            </a:extLst>
          </p:cNvPr>
          <p:cNvCxnSpPr/>
          <p:nvPr/>
        </p:nvCxnSpPr>
        <p:spPr>
          <a:xfrm>
            <a:off x="3851920" y="908720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95D0428-7074-4796-9A16-11757235A392}"/>
              </a:ext>
            </a:extLst>
          </p:cNvPr>
          <p:cNvCxnSpPr/>
          <p:nvPr/>
        </p:nvCxnSpPr>
        <p:spPr>
          <a:xfrm>
            <a:off x="3923928" y="2564904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6F108D8-377B-4805-833C-047E40327140}"/>
              </a:ext>
            </a:extLst>
          </p:cNvPr>
          <p:cNvCxnSpPr/>
          <p:nvPr/>
        </p:nvCxnSpPr>
        <p:spPr>
          <a:xfrm>
            <a:off x="3995936" y="2780928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5C45F1AE-27F1-4244-8608-6C6013D8DAD5}"/>
              </a:ext>
            </a:extLst>
          </p:cNvPr>
          <p:cNvSpPr/>
          <p:nvPr/>
        </p:nvSpPr>
        <p:spPr>
          <a:xfrm>
            <a:off x="1718320" y="16557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58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D162C9A-AFC2-481D-828D-7AA0AAF8A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86" y="3399741"/>
            <a:ext cx="5324475" cy="2038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C26778-4DBB-4237-B3CD-A1812A61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27677-D1FC-4F75-A9FB-DAD634507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61" y="4710275"/>
            <a:ext cx="8507288" cy="3233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Totaal uitgaven?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= totaal </a:t>
            </a:r>
            <a:r>
              <a:rPr lang="nl-NL" sz="2400" b="1" dirty="0"/>
              <a:t>207.900 toegerekende kosten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CE4324-FCD0-431C-8DFE-20051A988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120" y="146732"/>
            <a:ext cx="6409144" cy="3330949"/>
          </a:xfrm>
          <a:prstGeom prst="rect">
            <a:avLst/>
          </a:prstGeom>
        </p:spPr>
      </p:pic>
      <p:sp>
        <p:nvSpPr>
          <p:cNvPr id="6" name="Pijl: gebogen omhoog 5">
            <a:extLst>
              <a:ext uri="{FF2B5EF4-FFF2-40B4-BE49-F238E27FC236}">
                <a16:creationId xmlns:a16="http://schemas.microsoft.com/office/drawing/2014/main" id="{B7326658-2733-45CB-A78D-1EA389401382}"/>
              </a:ext>
            </a:extLst>
          </p:cNvPr>
          <p:cNvSpPr/>
          <p:nvPr/>
        </p:nvSpPr>
        <p:spPr>
          <a:xfrm>
            <a:off x="4458405" y="4528314"/>
            <a:ext cx="419647" cy="420588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Pijl: gebogen omhoog 6">
            <a:extLst>
              <a:ext uri="{FF2B5EF4-FFF2-40B4-BE49-F238E27FC236}">
                <a16:creationId xmlns:a16="http://schemas.microsoft.com/office/drawing/2014/main" id="{430C064C-FEA5-41A2-B01B-366FE0439B73}"/>
              </a:ext>
            </a:extLst>
          </p:cNvPr>
          <p:cNvSpPr/>
          <p:nvPr/>
        </p:nvSpPr>
        <p:spPr>
          <a:xfrm>
            <a:off x="7897611" y="4608962"/>
            <a:ext cx="792088" cy="420588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F890997-799E-4DCE-BCA5-7DC28B94E4FC}"/>
              </a:ext>
            </a:extLst>
          </p:cNvPr>
          <p:cNvCxnSpPr/>
          <p:nvPr/>
        </p:nvCxnSpPr>
        <p:spPr>
          <a:xfrm>
            <a:off x="4076328" y="1412776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34EE006-EF04-4635-8166-6F342F3E733A}"/>
              </a:ext>
            </a:extLst>
          </p:cNvPr>
          <p:cNvCxnSpPr/>
          <p:nvPr/>
        </p:nvCxnSpPr>
        <p:spPr>
          <a:xfrm>
            <a:off x="4076328" y="3068960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E753DE55-6EF0-47E1-AEE6-60AC3F5F9B6D}"/>
              </a:ext>
            </a:extLst>
          </p:cNvPr>
          <p:cNvSpPr/>
          <p:nvPr/>
        </p:nvSpPr>
        <p:spPr>
          <a:xfrm>
            <a:off x="1844120" y="160475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B1763B-D08B-415A-A502-8C0D3AB6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06" y="1323975"/>
            <a:ext cx="5705475" cy="55340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175DF-170A-495D-9C8C-95DC6107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9B2E5B-8104-46FC-88E6-908CF50B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948" y="484095"/>
            <a:ext cx="7011771" cy="6373905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Saldo = opbrengsten- toegerekende kosten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	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200" dirty="0"/>
              <a:t>										= </a:t>
            </a:r>
            <a:r>
              <a:rPr lang="nl-NL" sz="1600" b="1" dirty="0"/>
              <a:t>91.655</a:t>
            </a:r>
          </a:p>
          <a:p>
            <a:pPr marL="0" indent="0">
              <a:buNone/>
            </a:pPr>
            <a:r>
              <a:rPr lang="nl-NL" sz="1600" dirty="0"/>
              <a:t>										saldo bedrijf</a:t>
            </a:r>
          </a:p>
          <a:p>
            <a:pPr marL="0" indent="0">
              <a:buNone/>
            </a:pPr>
            <a:r>
              <a:rPr lang="nl-NL" dirty="0"/>
              <a:t>				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0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2E483-C4C8-4747-AD8D-D0D8E2CC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5EBFA-2360-4EDC-8A63-99E45DCA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726215"/>
            <a:ext cx="6635080" cy="492941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d. Saldo bedrijf = € 91.655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e. Saldo / </a:t>
            </a:r>
            <a:r>
              <a:rPr lang="nl-NL" sz="2400" dirty="0" err="1"/>
              <a:t>g.a.z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    91.655 /  245   = € 374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    Saldo / big </a:t>
            </a:r>
          </a:p>
          <a:p>
            <a:pPr marL="0" indent="0">
              <a:buNone/>
            </a:pPr>
            <a:r>
              <a:rPr lang="nl-NL" sz="2400" dirty="0"/>
              <a:t>    91.655  / 6300  = €14,55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8A6733-5E36-4A97-9F1D-1D8D391C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42" y="211490"/>
            <a:ext cx="6762750" cy="3514725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B1E9DCD-B050-48A4-A3D5-B339C643DFFB}"/>
              </a:ext>
            </a:extLst>
          </p:cNvPr>
          <p:cNvCxnSpPr/>
          <p:nvPr/>
        </p:nvCxnSpPr>
        <p:spPr>
          <a:xfrm>
            <a:off x="4355976" y="692696"/>
            <a:ext cx="3456384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5145DDC6-8295-4DF3-8FAF-C8EE417B88B6}"/>
              </a:ext>
            </a:extLst>
          </p:cNvPr>
          <p:cNvSpPr/>
          <p:nvPr/>
        </p:nvSpPr>
        <p:spPr>
          <a:xfrm>
            <a:off x="2302442" y="96819"/>
            <a:ext cx="1021671" cy="387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6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voorbeeld</a:t>
            </a:r>
          </a:p>
        </p:txBody>
      </p:sp>
      <p:pic>
        <p:nvPicPr>
          <p:cNvPr id="4" name="Picture 2" descr="Knipse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9889" r="2263" b="943"/>
          <a:stretch/>
        </p:blipFill>
        <p:spPr bwMode="auto">
          <a:xfrm>
            <a:off x="515990" y="877064"/>
            <a:ext cx="4604650" cy="59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25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219184" y="1921347"/>
            <a:ext cx="3525644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4800" dirty="0"/>
              <a:t>Per 100 g.a.z.</a:t>
            </a:r>
          </a:p>
          <a:p>
            <a:pPr algn="ctr"/>
            <a:r>
              <a:rPr lang="nl-NL" sz="3200" dirty="0"/>
              <a:t>44% vervanging</a:t>
            </a:r>
          </a:p>
        </p:txBody>
      </p:sp>
      <p:sp>
        <p:nvSpPr>
          <p:cNvPr id="5" name="Pijl-rechts 4"/>
          <p:cNvSpPr/>
          <p:nvPr/>
        </p:nvSpPr>
        <p:spPr>
          <a:xfrm>
            <a:off x="48266" y="1993857"/>
            <a:ext cx="1842504" cy="1178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46 opfokzeugen</a:t>
            </a:r>
          </a:p>
        </p:txBody>
      </p:sp>
      <p:sp>
        <p:nvSpPr>
          <p:cNvPr id="6" name="Pijl-rechts 5"/>
          <p:cNvSpPr/>
          <p:nvPr/>
        </p:nvSpPr>
        <p:spPr>
          <a:xfrm>
            <a:off x="1694757" y="1993857"/>
            <a:ext cx="15544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44 gedekt</a:t>
            </a:r>
          </a:p>
        </p:txBody>
      </p:sp>
      <p:sp>
        <p:nvSpPr>
          <p:cNvPr id="7" name="Pijl-rechts 6"/>
          <p:cNvSpPr/>
          <p:nvPr/>
        </p:nvSpPr>
        <p:spPr>
          <a:xfrm>
            <a:off x="1694757" y="2687645"/>
            <a:ext cx="15803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 afgekeurd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6660232" y="1965801"/>
            <a:ext cx="216024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 dood</a:t>
            </a:r>
          </a:p>
        </p:txBody>
      </p:sp>
      <p:sp>
        <p:nvSpPr>
          <p:cNvPr id="12" name="Pijl-rechts 11"/>
          <p:cNvSpPr/>
          <p:nvPr/>
        </p:nvSpPr>
        <p:spPr>
          <a:xfrm>
            <a:off x="6660232" y="2575788"/>
            <a:ext cx="216024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39 gedekt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053136" y="3717032"/>
            <a:ext cx="4572000" cy="147732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nl-NL" altLang="nl-NL" sz="2000" b="1" kern="0" dirty="0"/>
              <a:t>Uitgedrukt per 1 zeug  (per g.a.z.)</a:t>
            </a:r>
          </a:p>
          <a:p>
            <a:pPr>
              <a:spcBef>
                <a:spcPct val="0"/>
              </a:spcBef>
              <a:defRPr/>
            </a:pPr>
            <a:endParaRPr lang="nl-NL" altLang="nl-NL" sz="1600" kern="0" dirty="0"/>
          </a:p>
          <a:p>
            <a:pPr>
              <a:spcBef>
                <a:spcPct val="0"/>
              </a:spcBef>
              <a:defRPr/>
            </a:pPr>
            <a:r>
              <a:rPr lang="nl-NL" altLang="nl-NL" kern="0" dirty="0"/>
              <a:t>aantal verkoop zeugen:		0,39</a:t>
            </a:r>
          </a:p>
          <a:p>
            <a:pPr>
              <a:spcBef>
                <a:spcPct val="0"/>
              </a:spcBef>
              <a:defRPr/>
            </a:pPr>
            <a:r>
              <a:rPr lang="nl-NL" altLang="nl-NL" kern="0" dirty="0"/>
              <a:t>aantal verkoop opfokzeugen:		0,02</a:t>
            </a:r>
          </a:p>
          <a:p>
            <a:pPr>
              <a:spcBef>
                <a:spcPct val="0"/>
              </a:spcBef>
              <a:defRPr/>
            </a:pPr>
            <a:r>
              <a:rPr lang="nl-NL" altLang="nl-NL" kern="0" dirty="0"/>
              <a:t>aantal aankoop opfokzeugen:	0,46</a:t>
            </a:r>
          </a:p>
        </p:txBody>
      </p:sp>
      <p:sp>
        <p:nvSpPr>
          <p:cNvPr id="16" name="Tijdelijke aanduiding voor inhoud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" name="Picture 2" descr="Knips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9889" r="2263" b="943"/>
          <a:stretch/>
        </p:blipFill>
        <p:spPr bwMode="auto">
          <a:xfrm>
            <a:off x="50182" y="5157192"/>
            <a:ext cx="1221107" cy="156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94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Voerverbruik opfokzeugen per g.a.z.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11" y="877064"/>
            <a:ext cx="7931224" cy="4929411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nl-NL" sz="2400" dirty="0"/>
              <a:t>Voerverbruik opfokzeugen per g.a.z.</a:t>
            </a:r>
            <a:endParaRPr lang="nl-NL" altLang="nl-NL" sz="2200" dirty="0"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000" dirty="0">
                <a:cs typeface="Times New Roman" panose="02020603050405020304" pitchFamily="18" charset="0"/>
              </a:rPr>
              <a:t>opfokzeug : vanaf 7 mnd. : 2,6 kg voer per dag.</a:t>
            </a:r>
            <a:endParaRPr lang="nl-NL" altLang="nl-NL" sz="2000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000" dirty="0">
                <a:cs typeface="Times New Roman" panose="02020603050405020304" pitchFamily="18" charset="0"/>
              </a:rPr>
              <a:t>op bedrijf tot dekken: 32 dagen  (210 → 240)</a:t>
            </a:r>
            <a:endParaRPr lang="nl-NL" altLang="nl-NL" sz="2000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000" dirty="0">
                <a:cs typeface="Times New Roman" panose="02020603050405020304" pitchFamily="18" charset="0"/>
              </a:rPr>
              <a:t>Dus: opname per opfokzeug: 2,6 x 32  = 83 kg voer.</a:t>
            </a:r>
            <a:endParaRPr lang="nl-NL" altLang="nl-NL" sz="2000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000" dirty="0">
                <a:cs typeface="Times New Roman" panose="02020603050405020304" pitchFamily="18" charset="0"/>
              </a:rPr>
              <a:t>Er zijn 46 opfokzeugjes per 100 g.a.z. aangekocht. </a:t>
            </a:r>
            <a:endParaRPr lang="nl-NL" altLang="nl-NL" sz="2000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000" dirty="0">
                <a:cs typeface="Times New Roman" panose="02020603050405020304" pitchFamily="18" charset="0"/>
              </a:rPr>
              <a:t>Per g.a.z.: 46/100 x 83 = </a:t>
            </a:r>
            <a:r>
              <a:rPr lang="nl-NL" altLang="nl-NL" sz="2000" b="1" dirty="0">
                <a:cs typeface="Times New Roman" panose="02020603050405020304" pitchFamily="18" charset="0"/>
              </a:rPr>
              <a:t>38</a:t>
            </a:r>
            <a:r>
              <a:rPr lang="nl-NL" altLang="nl-NL" sz="2000" dirty="0">
                <a:cs typeface="Times New Roman" panose="02020603050405020304" pitchFamily="18" charset="0"/>
              </a:rPr>
              <a:t> kilogram voer</a:t>
            </a:r>
            <a:endParaRPr lang="nl-NL" altLang="nl-NL" sz="2000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000" dirty="0">
                <a:cs typeface="Times New Roman" panose="02020603050405020304" pitchFamily="18" charset="0"/>
              </a:rPr>
              <a:t>óf: 46 x 83 kg = 3818 kg voer op 100 g.a.z. → 38 kg per g.a.z.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nl-NL" altLang="nl-NL" sz="2400" dirty="0">
                <a:cs typeface="Times New Roman" panose="02020603050405020304" pitchFamily="18" charset="0"/>
              </a:rPr>
              <a:t>Voerverbruik zeug zelf: 1151 kg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nl-NL" altLang="nl-NL" sz="2400" dirty="0">
                <a:cs typeface="Times New Roman" panose="02020603050405020304" pitchFamily="18" charset="0"/>
              </a:rPr>
              <a:t>Voerverbruik biggen: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000" dirty="0"/>
              <a:t>Per grootgebrachte big: 28,1 kg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000" dirty="0"/>
              <a:t>Aantal grootgebrachte biggen / g.a.z.: 23,8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000" dirty="0"/>
              <a:t>23,8 biggen x 28,1 kg = 668,78 → 669 kg biggenvoer</a:t>
            </a:r>
          </a:p>
          <a:p>
            <a:endParaRPr lang="nl-NL" dirty="0"/>
          </a:p>
        </p:txBody>
      </p:sp>
      <p:pic>
        <p:nvPicPr>
          <p:cNvPr id="4" name="Picture 2" descr="Knips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9889" r="2263" b="943"/>
          <a:stretch/>
        </p:blipFill>
        <p:spPr bwMode="auto">
          <a:xfrm>
            <a:off x="323611" y="5196433"/>
            <a:ext cx="1221107" cy="156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02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Voerprijs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6184" y="877064"/>
            <a:ext cx="8586788" cy="4419599"/>
          </a:xfrm>
        </p:spPr>
        <p:txBody>
          <a:bodyPr/>
          <a:lstStyle/>
          <a:p>
            <a:pPr marL="0" indent="0">
              <a:buNone/>
              <a:tabLst>
                <a:tab pos="3143250" algn="l"/>
              </a:tabLst>
              <a:defRPr/>
            </a:pPr>
            <a:r>
              <a:rPr lang="nl-NL" altLang="nl-NL" sz="2400" dirty="0"/>
              <a:t>Voerprijs afhankelijk van: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400" dirty="0"/>
              <a:t>Notering / 100 kg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400" dirty="0"/>
              <a:t>Betalingskorting, silokorting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400" dirty="0"/>
              <a:t>Kwantumtoeslag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400" dirty="0"/>
              <a:t>Bijkomende service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endParaRPr lang="nl-NL" altLang="nl-NL" sz="2400" dirty="0"/>
          </a:p>
          <a:p>
            <a:pPr marL="0" indent="0">
              <a:buNone/>
              <a:tabLst>
                <a:tab pos="3143250" algn="l"/>
              </a:tabLst>
              <a:defRPr/>
            </a:pPr>
            <a:r>
              <a:rPr lang="nl-NL" altLang="nl-NL" sz="2400" dirty="0"/>
              <a:t>In dit geval: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400" dirty="0"/>
              <a:t>Opfokzeugenvoer: € 18,00 per 100 kilo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400" dirty="0"/>
              <a:t>Zeugenvoer: € 18,00 per 100 kilo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r>
              <a:rPr lang="nl-NL" altLang="nl-NL" sz="2400" dirty="0"/>
              <a:t>Biggenvoer: € 28,50 per 100 kilo</a:t>
            </a:r>
          </a:p>
          <a:p>
            <a:pPr>
              <a:buFont typeface="Wingdings" panose="05000000000000000000" pitchFamily="2" charset="2"/>
              <a:buChar char="Ø"/>
              <a:tabLst>
                <a:tab pos="3143250" algn="l"/>
              </a:tabLst>
              <a:defRPr/>
            </a:pPr>
            <a:endParaRPr lang="nl-NL" altLang="nl-NL" sz="2400" dirty="0"/>
          </a:p>
          <a:p>
            <a:pPr marL="0" indent="0">
              <a:buNone/>
              <a:tabLst>
                <a:tab pos="3143250" algn="l"/>
              </a:tabLst>
              <a:defRPr/>
            </a:pPr>
            <a:endParaRPr lang="nl-NL" altLang="nl-NL" sz="2400" dirty="0"/>
          </a:p>
          <a:p>
            <a:endParaRPr lang="nl-NL" dirty="0"/>
          </a:p>
        </p:txBody>
      </p:sp>
      <p:pic>
        <p:nvPicPr>
          <p:cNvPr id="4" name="Picture 2" descr="Knips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9889" r="2263" b="943"/>
          <a:stretch/>
        </p:blipFill>
        <p:spPr bwMode="auto">
          <a:xfrm>
            <a:off x="5904857" y="2399150"/>
            <a:ext cx="3239143" cy="41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43FE4DB-DDA6-4B8C-8CB6-D283C3F8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6BD0CF-C56B-4437-A41C-E9F813DA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/>
              <a:t>Wat zijn nu eigenlijk kengetallen?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148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Voerwinst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55576" y="1772816"/>
            <a:ext cx="6204622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Opbrengsten (totaal biggen + slachtzeugen + opfokzeugen)</a:t>
            </a:r>
          </a:p>
          <a:p>
            <a:r>
              <a:rPr lang="nl-NL" dirty="0"/>
              <a:t>- Kosten opfokmateriaal</a:t>
            </a:r>
          </a:p>
          <a:p>
            <a:r>
              <a:rPr lang="nl-NL" u="sng" dirty="0"/>
              <a:t>- Voerkosten (opfokzeugen + zeugen + beren + biggen)</a:t>
            </a:r>
          </a:p>
          <a:p>
            <a:r>
              <a:rPr lang="nl-NL" dirty="0"/>
              <a:t>= Voerwinst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83968" y="3284984"/>
            <a:ext cx="4053208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Waarom voerwinst?: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Snel beschikbaar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80 – 90%  van de kosten</a:t>
            </a:r>
          </a:p>
        </p:txBody>
      </p:sp>
    </p:spTree>
    <p:extLst>
      <p:ext uri="{BB962C8B-B14F-4D97-AF65-F5344CB8AC3E}">
        <p14:creationId xmlns:p14="http://schemas.microsoft.com/office/powerpoint/2010/main" val="1245300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Voerwinst ten opzichte van……..: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43808" y="1772816"/>
            <a:ext cx="5493368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/>
              <a:t>Voorbeeld: </a:t>
            </a:r>
          </a:p>
          <a:p>
            <a:r>
              <a:rPr lang="nl-NL" sz="2000" dirty="0"/>
              <a:t>Bedrijf Knorretje			€ 700</a:t>
            </a:r>
          </a:p>
          <a:p>
            <a:r>
              <a:rPr lang="nl-NL" sz="2000" dirty="0"/>
              <a:t>Gem. NL:			€ 650</a:t>
            </a:r>
          </a:p>
          <a:p>
            <a:r>
              <a:rPr lang="nl-NL" sz="2000" dirty="0"/>
              <a:t>Gem. 25% beste bedrijven	€ 730</a:t>
            </a:r>
          </a:p>
          <a:p>
            <a:endParaRPr lang="nl-NL" sz="2000" dirty="0"/>
          </a:p>
          <a:p>
            <a:r>
              <a:rPr lang="nl-NL" sz="2000" dirty="0"/>
              <a:t>t.o.v. gem. NL:			108%</a:t>
            </a:r>
          </a:p>
          <a:p>
            <a:r>
              <a:rPr lang="nl-NL" sz="2000" dirty="0"/>
              <a:t>t.o.v. gem. 25% beste:	  	  96%</a:t>
            </a:r>
          </a:p>
        </p:txBody>
      </p:sp>
    </p:spTree>
    <p:extLst>
      <p:ext uri="{BB962C8B-B14F-4D97-AF65-F5344CB8AC3E}">
        <p14:creationId xmlns:p14="http://schemas.microsoft.com/office/powerpoint/2010/main" val="2360768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toegerekende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dirty="0"/>
              <a:t>KI-inseminatie/dekken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dirty="0"/>
              <a:t>Gezondheidskosten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dirty="0"/>
              <a:t>Heffingen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dirty="0"/>
              <a:t>Elektriciteit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dirty="0"/>
              <a:t>Water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dirty="0"/>
              <a:t>Rentekosten: norm: 4,75 % van € 400,- (gem. waarde van de zeug) = € 19,00</a:t>
            </a:r>
          </a:p>
        </p:txBody>
      </p:sp>
    </p:spTree>
    <p:extLst>
      <p:ext uri="{BB962C8B-B14F-4D97-AF65-F5344CB8AC3E}">
        <p14:creationId xmlns:p14="http://schemas.microsoft.com/office/powerpoint/2010/main" val="1459720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3.1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882" y="1268760"/>
            <a:ext cx="6171083" cy="45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4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75" y="1124744"/>
            <a:ext cx="5760640" cy="517447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/>
          <a:lstStyle/>
          <a:p>
            <a:r>
              <a:rPr lang="nl-NL" dirty="0"/>
              <a:t>Vervolg opdracht 3.1</a:t>
            </a:r>
          </a:p>
        </p:txBody>
      </p:sp>
    </p:spTree>
    <p:extLst>
      <p:ext uri="{BB962C8B-B14F-4D97-AF65-F5344CB8AC3E}">
        <p14:creationId xmlns:p14="http://schemas.microsoft.com/office/powerpoint/2010/main" val="1591840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Invulblad</a:t>
            </a:r>
          </a:p>
        </p:txBody>
      </p:sp>
      <p:pic>
        <p:nvPicPr>
          <p:cNvPr id="4" name="Afbeelding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04" y="1196752"/>
            <a:ext cx="3960440" cy="554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8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644850-4528-4CC7-94E6-6DE20333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9A37C8-B226-46B7-AA17-C306FAAA0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dirty="0"/>
              <a:t>Technische gegevens van een bedrijf </a:t>
            </a:r>
            <a:r>
              <a:rPr lang="nl-NL" dirty="0">
                <a:sym typeface="Wingdings" panose="05000000000000000000" pitchFamily="2" charset="2"/>
              </a:rPr>
              <a:t> geeft snelle indicatie 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Beschrijven de productiviteit 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Biggen- en vleesproductie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(kracht)voerverbruik </a:t>
            </a:r>
          </a:p>
          <a:p>
            <a:pPr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Impact van veranderingen zijn makkelijker te constateren.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0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388A6-3A6C-4637-8C5F-249639F8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Kengetallen zeugenhouderij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E72941-FEFF-45C2-A859-66D7FA1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29-3-2022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486723-E118-41CE-9BA2-8176938D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32B153-662E-467C-B5FC-02809C78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7</a:t>
            </a:fld>
            <a:endParaRPr lang="nl-NL" noProof="0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E8F4AC19-30B9-4165-878E-F837D082C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5" y="935915"/>
            <a:ext cx="7367305" cy="5800835"/>
          </a:xfrm>
        </p:spPr>
      </p:pic>
    </p:spTree>
    <p:extLst>
      <p:ext uri="{BB962C8B-B14F-4D97-AF65-F5344CB8AC3E}">
        <p14:creationId xmlns:p14="http://schemas.microsoft.com/office/powerpoint/2010/main" val="197652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245C4-724B-4D15-9F84-22D58E51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637477-D1DE-44DF-A13D-2B09E560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sz="2400" dirty="0"/>
              <a:t>Ga naar wiki Keten en product </a:t>
            </a:r>
            <a:r>
              <a:rPr lang="nl-NL" sz="2400" dirty="0">
                <a:sym typeface="Wingdings" panose="05000000000000000000" pitchFamily="2" charset="2"/>
              </a:rPr>
              <a:t>  e-</a:t>
            </a:r>
            <a:r>
              <a:rPr lang="nl-NL" sz="2400" dirty="0" err="1">
                <a:sym typeface="Wingdings" panose="05000000000000000000" pitchFamily="2" charset="2"/>
              </a:rPr>
              <a:t>learning</a:t>
            </a:r>
            <a:r>
              <a:rPr lang="nl-NL" sz="2400" dirty="0">
                <a:sym typeface="Wingdings" panose="05000000000000000000" pitchFamily="2" charset="2"/>
              </a:rPr>
              <a:t> varkenshouderij 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Ga naar H1 technisch management en lees tekst 1.1 en maak de volgende vragen </a:t>
            </a:r>
          </a:p>
        </p:txBody>
      </p:sp>
    </p:spTree>
    <p:extLst>
      <p:ext uri="{BB962C8B-B14F-4D97-AF65-F5344CB8AC3E}">
        <p14:creationId xmlns:p14="http://schemas.microsoft.com/office/powerpoint/2010/main" val="354917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63922-41E5-4677-89A3-ECF81C93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E9421-9700-4527-818A-35A4C4FD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677732"/>
            <a:ext cx="7694999" cy="4356847"/>
          </a:xfrm>
        </p:spPr>
        <p:txBody>
          <a:bodyPr numCol="1"/>
          <a:lstStyle/>
          <a:p>
            <a:pPr marL="514350" indent="-514350">
              <a:buFont typeface="+mj-lt"/>
              <a:buAutoNum type="arabicPeriod"/>
            </a:pPr>
            <a:r>
              <a:rPr lang="nl-NL" sz="2400" dirty="0"/>
              <a:t>Wat houdt de worpindex in en waardoor wordt deze beïnvloed?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Wat betekent het grootbrengend vermogen van de zeug en hoe wordt deze berekend?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Hoe kun je uitval bij biggen voorkomen?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Wanneer heb je de meeste uitval?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Hoe wordt het uitvalspercentage biggen na spenen berekend?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Waardoor komt uitval na spenen?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ym typeface="Wingdings" panose="05000000000000000000" pitchFamily="2" charset="2"/>
              </a:rPr>
              <a:t>Hoe ziet de zeugenstapel er bij jouw uit? Wat vind je belangrijk en wanneer ga je vervangen?</a:t>
            </a:r>
            <a:endParaRPr lang="nl-NL" sz="2400" dirty="0"/>
          </a:p>
          <a:p>
            <a:pPr marL="514350" indent="-514350">
              <a:buFont typeface="+mj-lt"/>
              <a:buAutoNum type="arabicPeriod"/>
            </a:pPr>
            <a:endParaRPr lang="nl-NL" sz="2400" dirty="0"/>
          </a:p>
          <a:p>
            <a:pPr marL="514350" indent="-514350">
              <a:buFont typeface="+mj-lt"/>
              <a:buAutoNum type="arabicPeriod"/>
            </a:pPr>
            <a:endParaRPr lang="nl-NL" sz="2400" dirty="0"/>
          </a:p>
          <a:p>
            <a:pPr marL="514350" indent="-514350">
              <a:buFont typeface="+mj-lt"/>
              <a:buAutoNum type="arabicPeriod"/>
            </a:pPr>
            <a:endParaRPr lang="nl-NL" sz="2400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15854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- basis ppt</Template>
  <TotalTime>336</TotalTime>
  <Words>2365</Words>
  <Application>Microsoft Office PowerPoint</Application>
  <PresentationFormat>Diavoorstelling (4:3)</PresentationFormat>
  <Paragraphs>802</Paragraphs>
  <Slides>55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62" baseType="lpstr">
      <vt:lpstr>Arial</vt:lpstr>
      <vt:lpstr>Arial Black</vt:lpstr>
      <vt:lpstr>Calibri</vt:lpstr>
      <vt:lpstr>Freestyle Script</vt:lpstr>
      <vt:lpstr>Verdana</vt:lpstr>
      <vt:lpstr>Wingdings</vt:lpstr>
      <vt:lpstr>Yuverta</vt:lpstr>
      <vt:lpstr>Keten en product </vt:lpstr>
      <vt:lpstr>Kengetallen</vt:lpstr>
      <vt:lpstr>Kengetallen</vt:lpstr>
      <vt:lpstr>PowerPoint-presentatie</vt:lpstr>
      <vt:lpstr> </vt:lpstr>
      <vt:lpstr>PowerPoint-presentatie</vt:lpstr>
      <vt:lpstr>Kengetallen zeugenhouderij</vt:lpstr>
      <vt:lpstr>Opdracht </vt:lpstr>
      <vt:lpstr>Vragen</vt:lpstr>
      <vt:lpstr>1. Wat houdt de worpindex in en waardoor wordt deze beïnvloed  </vt:lpstr>
      <vt:lpstr>2. Wat betekent het grootbrengend vermogen van de zeug en hoe wordt deze berekend.  </vt:lpstr>
      <vt:lpstr>3. Hoe kun je uitval bij biggen voorkomen? </vt:lpstr>
      <vt:lpstr>PowerPoint-presentatie</vt:lpstr>
      <vt:lpstr>Waarop letten bij vergelijken?  </vt:lpstr>
      <vt:lpstr>Vervangingspercentage </vt:lpstr>
      <vt:lpstr>Worpindex </vt:lpstr>
      <vt:lpstr>Interval spenen-eerste inseminatie </vt:lpstr>
      <vt:lpstr>Kengetallen biggen  </vt:lpstr>
      <vt:lpstr>Voorbeeld: Geboortegewicht </vt:lpstr>
      <vt:lpstr>Bedrijfsanalyse in de varkenshouderij</vt:lpstr>
      <vt:lpstr>Kengetallen die van invloed zijn op de biggenopbrengst</vt:lpstr>
      <vt:lpstr>Ontwikkeling geboren biggen door de jaren heen</vt:lpstr>
      <vt:lpstr>Biggen door de jaren heen</vt:lpstr>
      <vt:lpstr>Vruchtbaarheidscijfers door de jaren heen</vt:lpstr>
      <vt:lpstr>Worpindex door de jaren heen</vt:lpstr>
      <vt:lpstr>Grootgebrachte biggen door de jaren heen</vt:lpstr>
      <vt:lpstr>Bedrijfsanalyse in de varkenshouderij</vt:lpstr>
      <vt:lpstr>Ontwikkeling opbrengstprijs per big</vt:lpstr>
      <vt:lpstr>Voerwinst en Saldo</vt:lpstr>
      <vt:lpstr>Ontwikkeling biggenprijs, voerwinst en saldo</vt:lpstr>
      <vt:lpstr>Opbrengsten</vt:lpstr>
      <vt:lpstr>Voorbeeld opbrengsten</vt:lpstr>
      <vt:lpstr>Kosten</vt:lpstr>
      <vt:lpstr>Vorderingen en voorraden     KOSTEN</vt:lpstr>
      <vt:lpstr>2020</vt:lpstr>
      <vt:lpstr>Wat moet een big opbrengen?</vt:lpstr>
      <vt:lpstr>Oefening</vt:lpstr>
      <vt:lpstr>Saldo</vt:lpstr>
      <vt:lpstr>Samenvattend</vt:lpstr>
      <vt:lpstr>Oefening</vt:lpstr>
      <vt:lpstr> </vt:lpstr>
      <vt:lpstr> </vt:lpstr>
      <vt:lpstr>PowerPoint-presentatie</vt:lpstr>
      <vt:lpstr> </vt:lpstr>
      <vt:lpstr>PowerPoint-presentatie</vt:lpstr>
      <vt:lpstr>Een voorbeeld</vt:lpstr>
      <vt:lpstr>PowerPoint-presentatie</vt:lpstr>
      <vt:lpstr>Voerverbruik opfokzeugen per g.a.z.</vt:lpstr>
      <vt:lpstr>Voerprijs</vt:lpstr>
      <vt:lpstr>Voerwinst</vt:lpstr>
      <vt:lpstr>Voerwinst ten opzichte van……..:</vt:lpstr>
      <vt:lpstr>Overige toegerekende kosten</vt:lpstr>
      <vt:lpstr>Opdracht 3.1</vt:lpstr>
      <vt:lpstr>Vervolg opdracht 3.1</vt:lpstr>
      <vt:lpstr>Invulblad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 Thijssen</dc:creator>
  <dc:description>Template by HQ Solutions</dc:description>
  <cp:lastModifiedBy>Carolien Sengers</cp:lastModifiedBy>
  <cp:revision>36</cp:revision>
  <dcterms:created xsi:type="dcterms:W3CDTF">2021-03-01T11:59:21Z</dcterms:created>
  <dcterms:modified xsi:type="dcterms:W3CDTF">2022-03-29T23:10:24Z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